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99" r:id="rId12"/>
    <p:sldId id="266" r:id="rId13"/>
    <p:sldId id="268"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custLinFactNeighborX="765"/>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DEDF3986-9436-4C49-8F62-61BA3C47DC60}" srcId="{0BDD2C3F-9F64-4AFC-BDFA-99B0FD662495}" destId="{1DBF71A1-A201-4EA1-97EA-DB24F49F7E56}" srcOrd="3" destOrd="0" parTransId="{9DB2FCB8-C29E-4ED4-8FB6-0183F2586A47}" sibTransId="{9E15DBF5-A65E-4418-A7F5-AEB065A17EFD}"/>
    <dgm:cxn modelId="{9CD3D3E4-5BB6-44AA-AB89-0D0D7708133A}" type="presOf" srcId="{1DBF71A1-A201-4EA1-97EA-DB24F49F7E56}" destId="{B80B054A-6F89-48AB-AE26-0079B56D1C05}"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1903B1E4-5F6A-446D-B039-CD6EF579E0A3}" type="presOf" srcId="{192D9088-0E6C-46F1-9F85-A5FD4F11ECA9}" destId="{97980B12-612D-45AF-96B7-86D66152C1E9}" srcOrd="0" destOrd="0" presId="urn:microsoft.com/office/officeart/2005/8/layout/matrix2"/>
    <dgm:cxn modelId="{9115828E-064B-43A6-8B7B-73931DC5C463}" srcId="{0BDD2C3F-9F64-4AFC-BDFA-99B0FD662495}" destId="{192D9088-0E6C-46F1-9F85-A5FD4F11ECA9}" srcOrd="1" destOrd="0" parTransId="{12D3E03D-B243-4A51-BF2F-2464335A4416}" sibTransId="{8A095F39-0332-4410-8B60-A5C1F66041C0}"/>
    <dgm:cxn modelId="{8C593243-2BBC-4C4A-B2D6-B7295886EAC2}" srcId="{0BDD2C3F-9F64-4AFC-BDFA-99B0FD662495}" destId="{A6BA014C-D5CD-45B0-A6E8-DE38B4DCEFFA}" srcOrd="0" destOrd="0" parTransId="{E1017A9B-2BAD-4A79-858F-3F2A232CC5FC}" sibTransId="{636D1143-B90B-4888-9B22-17B0348BA51B}"/>
    <dgm:cxn modelId="{46162D5C-B325-4117-9C1E-6D82FEA520CC}" type="presOf" srcId="{66F65BFA-2C7D-4B52-A360-F48BEE6838C0}" destId="{65245A7B-7C16-44E2-AEE8-3B675CFCEFDA}" srcOrd="0" destOrd="0" presId="urn:microsoft.com/office/officeart/2005/8/layout/matrix2"/>
    <dgm:cxn modelId="{50A36822-B1BE-4E8D-A90E-84C5903C87CD}" type="presOf" srcId="{0BDD2C3F-9F64-4AFC-BDFA-99B0FD662495}" destId="{409AB205-CA75-4F34-9950-D1778ABE0C5D}"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5C2003B5-357D-4287-AC79-07B6E6D6F629}" type="presOf" srcId="{A6BA014C-D5CD-45B0-A6E8-DE38B4DCEFFA}" destId="{7B103496-DA0E-4685-89BE-480B410F7FCF}" srcOrd="0" destOrd="0" presId="urn:microsoft.com/office/officeart/2005/8/layout/matrix2"/>
    <dgm:cxn modelId="{5CEF0A3C-4454-42EE-881E-817D931B1627}" type="presParOf" srcId="{409AB205-CA75-4F34-9950-D1778ABE0C5D}" destId="{18D709CE-CC30-452B-94AF-D369BF8838EE}" srcOrd="0" destOrd="0" presId="urn:microsoft.com/office/officeart/2005/8/layout/matrix2"/>
    <dgm:cxn modelId="{50AC4F63-1D57-459C-8CC3-8B9C04A065A0}" type="presParOf" srcId="{409AB205-CA75-4F34-9950-D1778ABE0C5D}" destId="{7B103496-DA0E-4685-89BE-480B410F7FCF}" srcOrd="1" destOrd="0" presId="urn:microsoft.com/office/officeart/2005/8/layout/matrix2"/>
    <dgm:cxn modelId="{A73665BD-A593-4E4F-A867-550F11870913}" type="presParOf" srcId="{409AB205-CA75-4F34-9950-D1778ABE0C5D}" destId="{97980B12-612D-45AF-96B7-86D66152C1E9}" srcOrd="2" destOrd="0" presId="urn:microsoft.com/office/officeart/2005/8/layout/matrix2"/>
    <dgm:cxn modelId="{37B0869E-29ED-43EE-AB05-06124212C64F}" type="presParOf" srcId="{409AB205-CA75-4F34-9950-D1778ABE0C5D}" destId="{65245A7B-7C16-44E2-AEE8-3B675CFCEFDA}" srcOrd="3" destOrd="0" presId="urn:microsoft.com/office/officeart/2005/8/layout/matrix2"/>
    <dgm:cxn modelId="{F6679E81-E370-4E4F-BEF5-966B49C2C9D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D709CE-CC30-452B-94AF-D369BF8838EE}">
      <dsp:nvSpPr>
        <dsp:cNvPr id="0" name=""/>
        <dsp:cNvSpPr/>
      </dsp:nvSpPr>
      <dsp:spPr>
        <a:xfrm>
          <a:off x="0" y="280638"/>
          <a:ext cx="4212337" cy="4212337"/>
        </a:xfrm>
        <a:prstGeom prst="quadArrow">
          <a:avLst>
            <a:gd name="adj1" fmla="val 2000"/>
            <a:gd name="adj2" fmla="val 4000"/>
            <a:gd name="adj3" fmla="val 5000"/>
          </a:avLst>
        </a:prstGeom>
        <a:gradFill rotWithShape="0">
          <a:gsLst>
            <a:gs pos="0">
              <a:schemeClr val="accent2">
                <a:tint val="40000"/>
                <a:hueOff val="0"/>
                <a:satOff val="0"/>
                <a:lumOff val="0"/>
                <a:alphaOff val="0"/>
                <a:tint val="74000"/>
              </a:schemeClr>
            </a:gs>
            <a:gs pos="49000">
              <a:schemeClr val="accent2">
                <a:tint val="40000"/>
                <a:hueOff val="0"/>
                <a:satOff val="0"/>
                <a:lumOff val="0"/>
                <a:alphaOff val="0"/>
                <a:tint val="96000"/>
                <a:shade val="84000"/>
                <a:satMod val="110000"/>
              </a:schemeClr>
            </a:gs>
            <a:gs pos="49100">
              <a:schemeClr val="accent2">
                <a:tint val="40000"/>
                <a:hueOff val="0"/>
                <a:satOff val="0"/>
                <a:lumOff val="0"/>
                <a:alphaOff val="0"/>
                <a:shade val="55000"/>
                <a:satMod val="150000"/>
              </a:schemeClr>
            </a:gs>
            <a:gs pos="92000">
              <a:schemeClr val="accent2">
                <a:tint val="40000"/>
                <a:hueOff val="0"/>
                <a:satOff val="0"/>
                <a:lumOff val="0"/>
                <a:alphaOff val="0"/>
                <a:tint val="98000"/>
                <a:shade val="90000"/>
                <a:satMod val="128000"/>
              </a:schemeClr>
            </a:gs>
            <a:gs pos="100000">
              <a:schemeClr val="accent2">
                <a:tint val="40000"/>
                <a:hueOff val="0"/>
                <a:satOff val="0"/>
                <a:lumOff val="0"/>
                <a:alphaOff val="0"/>
                <a:tint val="90000"/>
                <a:shade val="97000"/>
                <a:satMod val="128000"/>
              </a:schemeClr>
            </a:gs>
          </a:gsLst>
          <a:lin ang="5400000" scaled="1"/>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273801" y="554439"/>
          <a:ext cx="1684934" cy="1684934"/>
        </a:xfrm>
        <a:prstGeom prst="roundRect">
          <a:avLst/>
        </a:prstGeom>
        <a:gradFill rotWithShape="0">
          <a:gsLst>
            <a:gs pos="0">
              <a:schemeClr val="accent2">
                <a:hueOff val="0"/>
                <a:satOff val="0"/>
                <a:lumOff val="0"/>
                <a:alphaOff val="0"/>
                <a:tint val="74000"/>
              </a:schemeClr>
            </a:gs>
            <a:gs pos="49000">
              <a:schemeClr val="accent2">
                <a:hueOff val="0"/>
                <a:satOff val="0"/>
                <a:lumOff val="0"/>
                <a:alphaOff val="0"/>
                <a:tint val="96000"/>
                <a:shade val="84000"/>
                <a:satMod val="110000"/>
              </a:schemeClr>
            </a:gs>
            <a:gs pos="49100">
              <a:schemeClr val="accent2">
                <a:hueOff val="0"/>
                <a:satOff val="0"/>
                <a:lumOff val="0"/>
                <a:alphaOff val="0"/>
                <a:shade val="55000"/>
                <a:satMod val="150000"/>
              </a:schemeClr>
            </a:gs>
            <a:gs pos="92000">
              <a:schemeClr val="accent2">
                <a:hueOff val="0"/>
                <a:satOff val="0"/>
                <a:lumOff val="0"/>
                <a:alphaOff val="0"/>
                <a:tint val="98000"/>
                <a:shade val="90000"/>
                <a:satMod val="128000"/>
              </a:schemeClr>
            </a:gs>
            <a:gs pos="100000">
              <a:schemeClr val="accent2">
                <a:hueOff val="0"/>
                <a:satOff val="0"/>
                <a:lumOff val="0"/>
                <a:alphaOff val="0"/>
                <a:tint val="90000"/>
                <a:shade val="97000"/>
                <a:satMod val="128000"/>
              </a:schemeClr>
            </a:gs>
          </a:gsLst>
          <a:lin ang="5400000" scaled="1"/>
        </a:gradFill>
        <a:ln>
          <a:noFill/>
        </a:ln>
        <a:effectLst>
          <a:outerShdw blurRad="39000" dist="25400" dir="5400000" rotWithShape="0">
            <a:schemeClr val="accent2">
              <a:hueOff val="0"/>
              <a:satOff val="0"/>
              <a:lumOff val="0"/>
              <a:alphaOff val="0"/>
              <a:shade val="33000"/>
              <a:alpha val="83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273801" y="554439"/>
        <a:ext cx="1684934" cy="1684934"/>
      </dsp:txXfrm>
    </dsp:sp>
    <dsp:sp modelId="{97980B12-612D-45AF-96B7-86D66152C1E9}">
      <dsp:nvSpPr>
        <dsp:cNvPr id="0" name=""/>
        <dsp:cNvSpPr/>
      </dsp:nvSpPr>
      <dsp:spPr>
        <a:xfrm>
          <a:off x="2253600" y="554439"/>
          <a:ext cx="1684934" cy="1684934"/>
        </a:xfrm>
        <a:prstGeom prst="roundRect">
          <a:avLst/>
        </a:prstGeom>
        <a:gradFill rotWithShape="0">
          <a:gsLst>
            <a:gs pos="0">
              <a:schemeClr val="accent3">
                <a:hueOff val="0"/>
                <a:satOff val="0"/>
                <a:lumOff val="0"/>
                <a:alphaOff val="0"/>
                <a:tint val="74000"/>
              </a:schemeClr>
            </a:gs>
            <a:gs pos="49000">
              <a:schemeClr val="accent3">
                <a:hueOff val="0"/>
                <a:satOff val="0"/>
                <a:lumOff val="0"/>
                <a:alphaOff val="0"/>
                <a:tint val="96000"/>
                <a:shade val="84000"/>
                <a:satMod val="110000"/>
              </a:schemeClr>
            </a:gs>
            <a:gs pos="49100">
              <a:schemeClr val="accent3">
                <a:hueOff val="0"/>
                <a:satOff val="0"/>
                <a:lumOff val="0"/>
                <a:alphaOff val="0"/>
                <a:shade val="55000"/>
                <a:satMod val="150000"/>
              </a:schemeClr>
            </a:gs>
            <a:gs pos="92000">
              <a:schemeClr val="accent3">
                <a:hueOff val="0"/>
                <a:satOff val="0"/>
                <a:lumOff val="0"/>
                <a:alphaOff val="0"/>
                <a:tint val="98000"/>
                <a:shade val="90000"/>
                <a:satMod val="128000"/>
              </a:schemeClr>
            </a:gs>
            <a:gs pos="100000">
              <a:schemeClr val="accent3">
                <a:hueOff val="0"/>
                <a:satOff val="0"/>
                <a:lumOff val="0"/>
                <a:alphaOff val="0"/>
                <a:tint val="90000"/>
                <a:shade val="97000"/>
                <a:satMod val="128000"/>
              </a:schemeClr>
            </a:gs>
          </a:gsLst>
          <a:lin ang="5400000" scaled="1"/>
        </a:gradFill>
        <a:ln>
          <a:noFill/>
        </a:ln>
        <a:effectLst>
          <a:outerShdw blurRad="39000" dist="25400" dir="5400000" rotWithShape="0">
            <a:schemeClr val="accent3">
              <a:hueOff val="0"/>
              <a:satOff val="0"/>
              <a:lumOff val="0"/>
              <a:alphaOff val="0"/>
              <a:shade val="33000"/>
              <a:alpha val="83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2253600" y="554439"/>
        <a:ext cx="1684934" cy="1684934"/>
      </dsp:txXfrm>
    </dsp:sp>
    <dsp:sp modelId="{65245A7B-7C16-44E2-AEE8-3B675CFCEFDA}">
      <dsp:nvSpPr>
        <dsp:cNvPr id="0" name=""/>
        <dsp:cNvSpPr/>
      </dsp:nvSpPr>
      <dsp:spPr>
        <a:xfrm>
          <a:off x="273801" y="2534238"/>
          <a:ext cx="1684934" cy="1684934"/>
        </a:xfrm>
        <a:prstGeom prst="roundRect">
          <a:avLst/>
        </a:prstGeom>
        <a:gradFill rotWithShape="0">
          <a:gsLst>
            <a:gs pos="0">
              <a:schemeClr val="accent4">
                <a:hueOff val="0"/>
                <a:satOff val="0"/>
                <a:lumOff val="0"/>
                <a:alphaOff val="0"/>
                <a:tint val="74000"/>
              </a:schemeClr>
            </a:gs>
            <a:gs pos="49000">
              <a:schemeClr val="accent4">
                <a:hueOff val="0"/>
                <a:satOff val="0"/>
                <a:lumOff val="0"/>
                <a:alphaOff val="0"/>
                <a:tint val="96000"/>
                <a:shade val="84000"/>
                <a:satMod val="110000"/>
              </a:schemeClr>
            </a:gs>
            <a:gs pos="49100">
              <a:schemeClr val="accent4">
                <a:hueOff val="0"/>
                <a:satOff val="0"/>
                <a:lumOff val="0"/>
                <a:alphaOff val="0"/>
                <a:shade val="55000"/>
                <a:satMod val="150000"/>
              </a:schemeClr>
            </a:gs>
            <a:gs pos="92000">
              <a:schemeClr val="accent4">
                <a:hueOff val="0"/>
                <a:satOff val="0"/>
                <a:lumOff val="0"/>
                <a:alphaOff val="0"/>
                <a:tint val="98000"/>
                <a:shade val="90000"/>
                <a:satMod val="128000"/>
              </a:schemeClr>
            </a:gs>
            <a:gs pos="100000">
              <a:schemeClr val="accent4">
                <a:hueOff val="0"/>
                <a:satOff val="0"/>
                <a:lumOff val="0"/>
                <a:alphaOff val="0"/>
                <a:tint val="90000"/>
                <a:shade val="97000"/>
                <a:satMod val="128000"/>
              </a:schemeClr>
            </a:gs>
          </a:gsLst>
          <a:lin ang="5400000" scaled="1"/>
        </a:gradFill>
        <a:ln>
          <a:noFill/>
        </a:ln>
        <a:effectLst>
          <a:outerShdw blurRad="39000" dist="25400" dir="5400000" rotWithShape="0">
            <a:schemeClr val="accent4">
              <a:hueOff val="0"/>
              <a:satOff val="0"/>
              <a:lumOff val="0"/>
              <a:alphaOff val="0"/>
              <a:shade val="33000"/>
              <a:alpha val="83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273801" y="2534238"/>
        <a:ext cx="1684934" cy="1684934"/>
      </dsp:txXfrm>
    </dsp:sp>
    <dsp:sp modelId="{B80B054A-6F89-48AB-AE26-0079B56D1C05}">
      <dsp:nvSpPr>
        <dsp:cNvPr id="0" name=""/>
        <dsp:cNvSpPr/>
      </dsp:nvSpPr>
      <dsp:spPr>
        <a:xfrm>
          <a:off x="2253600" y="2534238"/>
          <a:ext cx="1684934" cy="1684934"/>
        </a:xfrm>
        <a:prstGeom prst="roundRect">
          <a:avLst/>
        </a:prstGeom>
        <a:gradFill rotWithShape="0">
          <a:gsLst>
            <a:gs pos="0">
              <a:schemeClr val="accent5">
                <a:hueOff val="0"/>
                <a:satOff val="0"/>
                <a:lumOff val="0"/>
                <a:alphaOff val="0"/>
                <a:tint val="74000"/>
              </a:schemeClr>
            </a:gs>
            <a:gs pos="49000">
              <a:schemeClr val="accent5">
                <a:hueOff val="0"/>
                <a:satOff val="0"/>
                <a:lumOff val="0"/>
                <a:alphaOff val="0"/>
                <a:tint val="96000"/>
                <a:shade val="84000"/>
                <a:satMod val="110000"/>
              </a:schemeClr>
            </a:gs>
            <a:gs pos="49100">
              <a:schemeClr val="accent5">
                <a:hueOff val="0"/>
                <a:satOff val="0"/>
                <a:lumOff val="0"/>
                <a:alphaOff val="0"/>
                <a:shade val="55000"/>
                <a:satMod val="150000"/>
              </a:schemeClr>
            </a:gs>
            <a:gs pos="92000">
              <a:schemeClr val="accent5">
                <a:hueOff val="0"/>
                <a:satOff val="0"/>
                <a:lumOff val="0"/>
                <a:alphaOff val="0"/>
                <a:tint val="98000"/>
                <a:shade val="90000"/>
                <a:satMod val="128000"/>
              </a:schemeClr>
            </a:gs>
            <a:gs pos="100000">
              <a:schemeClr val="accent5">
                <a:hueOff val="0"/>
                <a:satOff val="0"/>
                <a:lumOff val="0"/>
                <a:alphaOff val="0"/>
                <a:tint val="90000"/>
                <a:shade val="97000"/>
                <a:satMod val="128000"/>
              </a:schemeClr>
            </a:gs>
          </a:gsLst>
          <a:lin ang="5400000" scaled="1"/>
        </a:gradFill>
        <a:ln>
          <a:noFill/>
        </a:ln>
        <a:effectLst>
          <a:outerShdw blurRad="39000" dist="25400" dir="5400000" rotWithShape="0">
            <a:schemeClr val="accent5">
              <a:hueOff val="0"/>
              <a:satOff val="0"/>
              <a:lumOff val="0"/>
              <a:alphaOff val="0"/>
              <a:shade val="33000"/>
              <a:alpha val="83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2253600" y="2534238"/>
        <a:ext cx="1684934" cy="168493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B1E5D1-F2D1-4AD0-8341-DDB461CE98DD}" type="datetimeFigureOut">
              <a:rPr lang="en-US" smtClean="0"/>
              <a:pPr/>
              <a:t>10/9/2022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5F2F71-7DDE-4AF7-A864-29D03A37AAF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95F2F71-7DDE-4AF7-A864-29D03A37AAF4}"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1D8BD707-D9CF-40AE-B4C6-C98DA3205C09}" type="datetimeFigureOut">
              <a:rPr lang="en-US" smtClean="0"/>
              <a:pPr/>
              <a:t>10/9/2022</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10/9/2022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10/9/2022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1D8BD707-D9CF-40AE-B4C6-C98DA3205C09}" type="datetimeFigureOut">
              <a:rPr lang="en-US" smtClean="0"/>
              <a:pPr/>
              <a:t>10/9/2022</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1D8BD707-D9CF-40AE-B4C6-C98DA3205C09}" type="datetimeFigureOut">
              <a:rPr lang="en-US" smtClean="0"/>
              <a:pPr/>
              <a:t>10/9/2022</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015068" cy="1877568"/>
          </a:xfrm>
        </p:spPr>
        <p:txBody>
          <a:bodyPr>
            <a:normAutofit/>
          </a:bodyPr>
          <a:lstStyle/>
          <a:p>
            <a:r>
              <a:rPr lang="en-US" sz="4800" dirty="0" smtClean="0"/>
              <a:t>Customer</a:t>
            </a:r>
            <a:r>
              <a:rPr lang="en-US" dirty="0" smtClean="0"/>
              <a:t> Retention Case Study Presentation</a:t>
            </a:r>
            <a:endParaRPr lang="en-US" dirty="0"/>
          </a:p>
        </p:txBody>
      </p:sp>
      <p:sp>
        <p:nvSpPr>
          <p:cNvPr id="3" name="Subtitle 2"/>
          <p:cNvSpPr>
            <a:spLocks noGrp="1"/>
          </p:cNvSpPr>
          <p:nvPr>
            <p:ph type="subTitle" idx="1"/>
          </p:nvPr>
        </p:nvSpPr>
        <p:spPr>
          <a:xfrm>
            <a:off x="3354442" y="5257800"/>
            <a:ext cx="5114778" cy="762000"/>
          </a:xfrm>
        </p:spPr>
        <p:txBody>
          <a:bodyPr>
            <a:normAutofit/>
          </a:bodyPr>
          <a:lstStyle/>
          <a:p>
            <a:r>
              <a:rPr lang="en-US" dirty="0" smtClean="0"/>
              <a:t>Prepared by DIVYA TRIVEDI</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518160"/>
          </a:xfrm>
        </p:spPr>
        <p:txBody>
          <a:bodyPr>
            <a:normAutofit fontScale="90000"/>
          </a:bodyPr>
          <a:lstStyle/>
          <a:p>
            <a:r>
              <a:rPr lang="en-US" sz="3100" cap="none" dirty="0" smtClean="0">
                <a:solidFill>
                  <a:schemeClr val="accent1">
                    <a:lumMod val="75000"/>
                  </a:schemeClr>
                </a:solidFill>
                <a:latin typeface="Constantia (Body)"/>
                <a:ea typeface="Cambria" panose="02040503050406030204" pitchFamily="18" charset="0"/>
              </a:rPr>
              <a:t>Exploratory</a:t>
            </a:r>
            <a:r>
              <a:rPr lang="en-US" dirty="0" smtClean="0"/>
              <a:t> </a:t>
            </a:r>
            <a:r>
              <a:rPr lang="en-US" sz="3100" cap="none" dirty="0" smtClean="0">
                <a:solidFill>
                  <a:schemeClr val="accent1">
                    <a:lumMod val="75000"/>
                  </a:schemeClr>
                </a:solidFill>
                <a:latin typeface="Constantia (Body)"/>
                <a:ea typeface="Cambria" panose="02040503050406030204" pitchFamily="18" charset="0"/>
              </a:rPr>
              <a:t>Data</a:t>
            </a:r>
            <a:r>
              <a:rPr lang="en-US" sz="3100" dirty="0" smtClean="0"/>
              <a:t> </a:t>
            </a:r>
            <a:r>
              <a:rPr lang="en-US" sz="3100" cap="none" dirty="0" smtClean="0">
                <a:solidFill>
                  <a:schemeClr val="accent1">
                    <a:lumMod val="75000"/>
                  </a:schemeClr>
                </a:solidFill>
                <a:latin typeface="Constantia (Body)"/>
                <a:ea typeface="Cambria" panose="02040503050406030204" pitchFamily="18" charset="0"/>
              </a:rPr>
              <a:t>Analysis</a:t>
            </a:r>
            <a:r>
              <a:rPr lang="en-US" sz="3100" dirty="0" smtClean="0"/>
              <a:t> </a:t>
            </a:r>
            <a:r>
              <a:rPr lang="en-US" sz="3100" cap="none" dirty="0" smtClean="0">
                <a:solidFill>
                  <a:schemeClr val="accent1">
                    <a:lumMod val="75000"/>
                  </a:schemeClr>
                </a:solidFill>
                <a:latin typeface="Constantia (Body)"/>
                <a:ea typeface="Cambria" panose="02040503050406030204" pitchFamily="18" charset="0"/>
              </a:rPr>
              <a:t>(EDA)</a:t>
            </a:r>
            <a:endParaRPr lang="en-US" sz="3100" cap="none" dirty="0">
              <a:solidFill>
                <a:schemeClr val="accent1">
                  <a:lumMod val="75000"/>
                </a:schemeClr>
              </a:solidFill>
              <a:latin typeface="Constantia (Body)"/>
              <a:ea typeface="Cambria" panose="02040503050406030204" pitchFamily="18" charset="0"/>
            </a:endParaRPr>
          </a:p>
        </p:txBody>
      </p:sp>
      <p:graphicFrame>
        <p:nvGraphicFramePr>
          <p:cNvPr id="4" name="Content Placeholder 3"/>
          <p:cNvGraphicFramePr>
            <a:graphicFrameLocks noGrp="1"/>
          </p:cNvGraphicFramePr>
          <p:nvPr>
            <p:ph idx="1"/>
          </p:nvPr>
        </p:nvGraphicFramePr>
        <p:xfrm>
          <a:off x="457200" y="914401"/>
          <a:ext cx="7543800" cy="5671750"/>
        </p:xfrm>
        <a:graphic>
          <a:graphicData uri="http://schemas.openxmlformats.org/drawingml/2006/table">
            <a:tbl>
              <a:tblPr firstRow="1" bandRow="1">
                <a:tableStyleId>{5C22544A-7EE6-4342-B048-85BDC9FD1C3A}</a:tableStyleId>
              </a:tblPr>
              <a:tblGrid>
                <a:gridCol w="2144027"/>
                <a:gridCol w="5399773"/>
              </a:tblGrid>
              <a:tr h="7447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Requirements</a:t>
                      </a:r>
                      <a:endParaRPr lang="en-IN"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Tools  Used</a:t>
                      </a:r>
                      <a:endParaRPr lang="en-IN" dirty="0" smtClean="0"/>
                    </a:p>
                    <a:p>
                      <a:endParaRPr lang="en-US" dirty="0"/>
                    </a:p>
                  </a:txBody>
                  <a:tcPr/>
                </a:tc>
              </a:tr>
              <a:tr h="17266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Hardware</a:t>
                      </a:r>
                      <a:endParaRPr lang="en-IN" dirty="0" smtClean="0"/>
                    </a:p>
                    <a:p>
                      <a:endParaRPr lang="en-US" dirty="0"/>
                    </a:p>
                  </a:txBody>
                  <a:tcPr/>
                </a:tc>
                <a:tc>
                  <a:txBody>
                    <a:bodyPr/>
                    <a:lstStyle/>
                    <a:p>
                      <a:r>
                        <a:rPr lang="en-US" dirty="0" smtClean="0"/>
                        <a:t>RAM: 8 GB</a:t>
                      </a:r>
                    </a:p>
                    <a:p>
                      <a:r>
                        <a:rPr lang="en-US" dirty="0" smtClean="0"/>
                        <a:t>CPU : AMD </a:t>
                      </a:r>
                      <a:r>
                        <a:rPr lang="en-US" dirty="0" err="1" smtClean="0"/>
                        <a:t>Ryzen</a:t>
                      </a:r>
                      <a:r>
                        <a:rPr lang="en-US" dirty="0" smtClean="0"/>
                        <a:t> 5 3550H with </a:t>
                      </a:r>
                      <a:r>
                        <a:rPr lang="en-US" dirty="0" err="1" smtClean="0"/>
                        <a:t>Radeon</a:t>
                      </a:r>
                      <a:r>
                        <a:rPr lang="en-US" dirty="0" smtClean="0"/>
                        <a:t> Vega Mobile </a:t>
                      </a:r>
                      <a:r>
                        <a:rPr lang="en-US" dirty="0" err="1" smtClean="0"/>
                        <a:t>Gfx</a:t>
                      </a:r>
                      <a:r>
                        <a:rPr lang="en-US" dirty="0" smtClean="0"/>
                        <a:t> 2.10 GHz</a:t>
                      </a:r>
                    </a:p>
                    <a:p>
                      <a:r>
                        <a:rPr lang="en-US" dirty="0" smtClean="0"/>
                        <a:t>GPU : AMD </a:t>
                      </a:r>
                      <a:r>
                        <a:rPr lang="en-US" dirty="0" err="1" smtClean="0"/>
                        <a:t>Radeon</a:t>
                      </a:r>
                      <a:r>
                        <a:rPr lang="en-US" dirty="0" smtClean="0"/>
                        <a:t> ™ Vega 8 Graphics and</a:t>
                      </a:r>
                    </a:p>
                    <a:p>
                      <a:r>
                        <a:rPr lang="en-US" dirty="0" smtClean="0"/>
                        <a:t>           NVIDIA </a:t>
                      </a:r>
                      <a:r>
                        <a:rPr lang="en-US" dirty="0" err="1" smtClean="0"/>
                        <a:t>GeForce</a:t>
                      </a:r>
                      <a:r>
                        <a:rPr lang="en-US" dirty="0" smtClean="0"/>
                        <a:t> GTX 1650 Ti</a:t>
                      </a:r>
                      <a:endParaRPr lang="en-US" dirty="0"/>
                    </a:p>
                  </a:txBody>
                  <a:tcPr/>
                </a:tc>
              </a:tr>
              <a:tr h="12384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Software</a:t>
                      </a:r>
                      <a:endParaRPr lang="en-IN" dirty="0" smtClean="0"/>
                    </a:p>
                    <a:p>
                      <a:endParaRPr lang="en-US" dirty="0"/>
                    </a:p>
                  </a:txBody>
                  <a:tcPr/>
                </a:tc>
                <a:tc>
                  <a:txBody>
                    <a:bodyPr/>
                    <a:lstStyle/>
                    <a:p>
                      <a:r>
                        <a:rPr lang="en-US" dirty="0" smtClean="0"/>
                        <a:t>Programming language           : Python</a:t>
                      </a:r>
                    </a:p>
                    <a:p>
                      <a:r>
                        <a:rPr lang="en-IN" dirty="0" smtClean="0"/>
                        <a:t>Distribution                              : Anaconda </a:t>
                      </a:r>
                    </a:p>
                    <a:p>
                      <a:r>
                        <a:rPr lang="en-IN" dirty="0" smtClean="0"/>
                        <a:t>Navigator                                   </a:t>
                      </a:r>
                    </a:p>
                    <a:p>
                      <a:r>
                        <a:rPr lang="en-IN" dirty="0" smtClean="0"/>
                        <a:t>Browser based language shell : </a:t>
                      </a:r>
                      <a:r>
                        <a:rPr lang="en-IN" dirty="0" err="1" smtClean="0"/>
                        <a:t>Jupyter</a:t>
                      </a:r>
                      <a:r>
                        <a:rPr lang="en-IN" dirty="0" smtClean="0"/>
                        <a:t> Notebook</a:t>
                      </a:r>
                    </a:p>
                    <a:p>
                      <a:endParaRPr lang="en-US" dirty="0"/>
                    </a:p>
                  </a:txBody>
                  <a:tcPr/>
                </a:tc>
              </a:tr>
              <a:tr h="12384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Libraries/Packages</a:t>
                      </a:r>
                      <a:endParaRPr lang="en-IN" dirty="0" smtClean="0"/>
                    </a:p>
                    <a:p>
                      <a:endParaRPr lang="en-US" dirty="0"/>
                    </a:p>
                  </a:txBody>
                  <a:tcPr/>
                </a:tc>
                <a:tc>
                  <a:txBody>
                    <a:bodyPr/>
                    <a:lstStyle/>
                    <a:p>
                      <a:r>
                        <a:rPr lang="en-US" dirty="0" smtClean="0"/>
                        <a:t>Pandas        </a:t>
                      </a:r>
                    </a:p>
                    <a:p>
                      <a:r>
                        <a:rPr lang="en-US" dirty="0" err="1" smtClean="0"/>
                        <a:t>NumPy</a:t>
                      </a:r>
                      <a:endParaRPr lang="en-US" dirty="0" smtClean="0"/>
                    </a:p>
                    <a:p>
                      <a:r>
                        <a:rPr lang="en-US" dirty="0" err="1" smtClean="0"/>
                        <a:t>matplotlib</a:t>
                      </a:r>
                      <a:endParaRPr lang="en-US" dirty="0" smtClean="0"/>
                    </a:p>
                    <a:p>
                      <a:r>
                        <a:rPr lang="en-US" dirty="0" err="1" smtClean="0"/>
                        <a:t>seaborn</a:t>
                      </a:r>
                      <a:endParaRPr lang="en-US" dirty="0" smtClean="0"/>
                    </a:p>
                    <a:p>
                      <a:r>
                        <a:rPr lang="en-IN" sz="1800" b="0" i="0" kern="1200" dirty="0" err="1" smtClean="0">
                          <a:solidFill>
                            <a:schemeClr val="dk1"/>
                          </a:solidFill>
                          <a:effectLst/>
                          <a:latin typeface="+mn-lt"/>
                          <a:ea typeface="+mn-ea"/>
                          <a:cs typeface="+mn-cs"/>
                        </a:rPr>
                        <a:t>scikit</a:t>
                      </a:r>
                      <a:r>
                        <a:rPr lang="en-IN" sz="1800" b="0" i="0" kern="1200" dirty="0" smtClean="0">
                          <a:solidFill>
                            <a:schemeClr val="dk1"/>
                          </a:solidFill>
                          <a:effectLst/>
                          <a:latin typeface="+mn-lt"/>
                          <a:ea typeface="+mn-ea"/>
                          <a:cs typeface="+mn-cs"/>
                        </a:rPr>
                        <a:t>-learn</a:t>
                      </a:r>
                    </a:p>
                    <a:p>
                      <a:endParaRPr lang="en-US" dirty="0"/>
                    </a:p>
                  </a:txBody>
                  <a:tcPr/>
                </a:tc>
              </a:tr>
            </a:tbl>
          </a:graphicData>
        </a:graphic>
      </p:graphicFrame>
      <p:pic>
        <p:nvPicPr>
          <p:cNvPr id="5" name="Picture 4">
            <a:extLst>
              <a:ext uri="{FF2B5EF4-FFF2-40B4-BE49-F238E27FC236}">
                <a16:creationId xmlns:a16="http://schemas.microsoft.com/office/drawing/2014/main" xmlns="" id="{49E77B53-454D-4916-A279-77393E97F8AE}"/>
              </a:ext>
            </a:extLst>
          </p:cNvPr>
          <p:cNvPicPr>
            <a:picLocks noChangeAspect="1"/>
          </p:cNvPicPr>
          <p:nvPr/>
        </p:nvPicPr>
        <p:blipFill>
          <a:blip r:embed="rId3" cstate="print"/>
          <a:stretch>
            <a:fillRect/>
          </a:stretch>
        </p:blipFill>
        <p:spPr>
          <a:xfrm>
            <a:off x="6172200" y="4495800"/>
            <a:ext cx="1603277" cy="304800"/>
          </a:xfrm>
          <a:prstGeom prst="rect">
            <a:avLst/>
          </a:prstGeom>
        </p:spPr>
      </p:pic>
      <p:pic>
        <p:nvPicPr>
          <p:cNvPr id="6" name="Picture 5">
            <a:extLst>
              <a:ext uri="{FF2B5EF4-FFF2-40B4-BE49-F238E27FC236}">
                <a16:creationId xmlns:a16="http://schemas.microsoft.com/office/drawing/2014/main" xmlns="" id="{AEA46CDB-B80C-4F3A-B988-C97C24D79DDB}"/>
              </a:ext>
            </a:extLst>
          </p:cNvPr>
          <p:cNvPicPr>
            <a:picLocks noChangeAspect="1"/>
          </p:cNvPicPr>
          <p:nvPr/>
        </p:nvPicPr>
        <p:blipFill>
          <a:blip r:embed="rId4" cstate="print"/>
          <a:stretch>
            <a:fillRect/>
          </a:stretch>
        </p:blipFill>
        <p:spPr>
          <a:xfrm>
            <a:off x="3810000" y="4876800"/>
            <a:ext cx="1213113" cy="457200"/>
          </a:xfrm>
          <a:prstGeom prst="rect">
            <a:avLst/>
          </a:prstGeom>
        </p:spPr>
      </p:pic>
      <p:pic>
        <p:nvPicPr>
          <p:cNvPr id="7" name="Picture 6">
            <a:extLst>
              <a:ext uri="{FF2B5EF4-FFF2-40B4-BE49-F238E27FC236}">
                <a16:creationId xmlns:a16="http://schemas.microsoft.com/office/drawing/2014/main" xmlns="" id="{2D3A0B24-A7DD-4564-AF29-5922CAB7C4BB}"/>
              </a:ext>
            </a:extLst>
          </p:cNvPr>
          <p:cNvPicPr>
            <a:picLocks noChangeAspect="1"/>
          </p:cNvPicPr>
          <p:nvPr/>
        </p:nvPicPr>
        <p:blipFill>
          <a:blip r:embed="rId5" cstate="print"/>
          <a:stretch>
            <a:fillRect/>
          </a:stretch>
        </p:blipFill>
        <p:spPr>
          <a:xfrm>
            <a:off x="3886200" y="5486400"/>
            <a:ext cx="1213113" cy="451434"/>
          </a:xfrm>
          <a:prstGeom prst="rect">
            <a:avLst/>
          </a:prstGeom>
        </p:spPr>
      </p:pic>
      <p:pic>
        <p:nvPicPr>
          <p:cNvPr id="8" name="Picture 7">
            <a:extLst>
              <a:ext uri="{FF2B5EF4-FFF2-40B4-BE49-F238E27FC236}">
                <a16:creationId xmlns:a16="http://schemas.microsoft.com/office/drawing/2014/main" xmlns="" id="{797AB01E-8495-49FB-9923-E65F89C84377}"/>
              </a:ext>
            </a:extLst>
          </p:cNvPr>
          <p:cNvPicPr>
            <a:picLocks noChangeAspect="1"/>
          </p:cNvPicPr>
          <p:nvPr/>
        </p:nvPicPr>
        <p:blipFill>
          <a:blip r:embed="rId6" cstate="print"/>
          <a:stretch>
            <a:fillRect/>
          </a:stretch>
        </p:blipFill>
        <p:spPr>
          <a:xfrm>
            <a:off x="5181600" y="4953000"/>
            <a:ext cx="1828800" cy="450955"/>
          </a:xfrm>
          <a:prstGeom prst="rect">
            <a:avLst/>
          </a:prstGeom>
        </p:spPr>
      </p:pic>
      <p:pic>
        <p:nvPicPr>
          <p:cNvPr id="9" name="Picture 8">
            <a:extLst>
              <a:ext uri="{FF2B5EF4-FFF2-40B4-BE49-F238E27FC236}">
                <a16:creationId xmlns:a16="http://schemas.microsoft.com/office/drawing/2014/main" xmlns="" id="{4D95E0F9-1C42-407C-9499-C855518E08E2}"/>
              </a:ext>
            </a:extLst>
          </p:cNvPr>
          <p:cNvPicPr>
            <a:picLocks noChangeAspect="1"/>
          </p:cNvPicPr>
          <p:nvPr/>
        </p:nvPicPr>
        <p:blipFill>
          <a:blip r:embed="rId7" cstate="print"/>
          <a:stretch>
            <a:fillRect/>
          </a:stretch>
        </p:blipFill>
        <p:spPr>
          <a:xfrm>
            <a:off x="4038600" y="6096000"/>
            <a:ext cx="1828800" cy="450955"/>
          </a:xfrm>
          <a:prstGeom prst="rect">
            <a:avLst/>
          </a:prstGeom>
        </p:spPr>
      </p:pic>
      <p:pic>
        <p:nvPicPr>
          <p:cNvPr id="10" name="Picture 9">
            <a:extLst>
              <a:ext uri="{FF2B5EF4-FFF2-40B4-BE49-F238E27FC236}">
                <a16:creationId xmlns:a16="http://schemas.microsoft.com/office/drawing/2014/main" xmlns="" id="{DEA3B50F-56F7-4DCA-A624-CFE9DF2B1874}"/>
              </a:ext>
            </a:extLst>
          </p:cNvPr>
          <p:cNvPicPr>
            <a:picLocks noChangeAspect="1"/>
          </p:cNvPicPr>
          <p:nvPr/>
        </p:nvPicPr>
        <p:blipFill>
          <a:blip r:embed="rId8" cstate="print"/>
          <a:stretch>
            <a:fillRect/>
          </a:stretch>
        </p:blipFill>
        <p:spPr>
          <a:xfrm>
            <a:off x="6096000" y="5638800"/>
            <a:ext cx="1754507" cy="7682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 xmlns:a16="http://schemas.microsoft.com/office/drawing/2014/main" id="{0356CE1A-4641-4EE9-9BEF-E9ACEFE95302}"/>
              </a:ext>
            </a:extLst>
          </p:cNvPr>
          <p:cNvGraphicFramePr>
            <a:graphicFrameLocks noGrp="1"/>
          </p:cNvGraphicFramePr>
          <p:nvPr>
            <p:extLst>
              <p:ext uri="{D42A27DB-BD31-4B8C-83A1-F6EECF244321}">
                <p14:modId xmlns="" xmlns:p14="http://schemas.microsoft.com/office/powerpoint/2010/main" val="3756432134"/>
              </p:ext>
            </p:extLst>
          </p:nvPr>
        </p:nvGraphicFramePr>
        <p:xfrm>
          <a:off x="73838" y="1042196"/>
          <a:ext cx="421233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 xmlns:a16="http://schemas.microsoft.com/office/drawing/2014/main" id="{08769216-1E75-4A50-9D29-91553CA90E8D}"/>
              </a:ext>
            </a:extLst>
          </p:cNvPr>
          <p:cNvSpPr txBox="1"/>
          <p:nvPr/>
        </p:nvSpPr>
        <p:spPr>
          <a:xfrm>
            <a:off x="4114681" y="381000"/>
            <a:ext cx="4001542" cy="5909310"/>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 xmlns:p14="http://schemas.microsoft.com/office/powerpoint/2010/main" val="217427581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594360"/>
          </a:xfrm>
        </p:spPr>
        <p:txBody>
          <a:bodyPr>
            <a:normAutofit/>
          </a:bodyPr>
          <a:lstStyle/>
          <a:p>
            <a:r>
              <a:rPr lang="en-US" sz="2800" cap="none" dirty="0" smtClean="0">
                <a:solidFill>
                  <a:schemeClr val="accent1">
                    <a:lumMod val="75000"/>
                  </a:schemeClr>
                </a:solidFill>
                <a:latin typeface="Constantia (Body)"/>
                <a:ea typeface="Cambria" panose="02040503050406030204" pitchFamily="18" charset="0"/>
              </a:rPr>
              <a:t>Dataset</a:t>
            </a:r>
            <a:r>
              <a:rPr lang="en-US" sz="2800" dirty="0" smtClean="0"/>
              <a:t> </a:t>
            </a:r>
            <a:r>
              <a:rPr lang="en-US" sz="2800" cap="none" dirty="0" smtClean="0">
                <a:solidFill>
                  <a:schemeClr val="accent1">
                    <a:lumMod val="75000"/>
                  </a:schemeClr>
                </a:solidFill>
                <a:latin typeface="Constantia (Body)"/>
                <a:ea typeface="Cambria" panose="02040503050406030204" pitchFamily="18" charset="0"/>
              </a:rPr>
              <a:t>Description</a:t>
            </a:r>
            <a:endParaRPr lang="en-US" sz="2800" cap="none" dirty="0">
              <a:solidFill>
                <a:schemeClr val="accent1">
                  <a:lumMod val="75000"/>
                </a:schemeClr>
              </a:solidFill>
              <a:latin typeface="Constantia (Body)"/>
              <a:ea typeface="Cambria" panose="02040503050406030204" pitchFamily="18" charset="0"/>
            </a:endParaRPr>
          </a:p>
        </p:txBody>
      </p:sp>
      <p:sp>
        <p:nvSpPr>
          <p:cNvPr id="3" name="Content Placeholder 2"/>
          <p:cNvSpPr>
            <a:spLocks noGrp="1"/>
          </p:cNvSpPr>
          <p:nvPr>
            <p:ph idx="1"/>
          </p:nvPr>
        </p:nvSpPr>
        <p:spPr>
          <a:xfrm>
            <a:off x="0" y="990600"/>
            <a:ext cx="6096000" cy="5465136"/>
          </a:xfrm>
        </p:spPr>
        <p:txBody>
          <a:bodyPr>
            <a:normAutofit/>
          </a:bodyPr>
          <a:lstStyle/>
          <a:p>
            <a:pPr marL="0" indent="0">
              <a:buNone/>
            </a:pPr>
            <a:r>
              <a:rPr lang="en-US" sz="2400" dirty="0" smtClean="0">
                <a:latin typeface="Constantia (Body)"/>
                <a:cs typeface="Arial"/>
              </a:rPr>
              <a:t>The data is collected from the Indian online shoppers. Our Dataset consists of reviews and feedbacks of customers on 5 top Indian Online Retailers : Amazon, </a:t>
            </a:r>
            <a:r>
              <a:rPr lang="en-US" sz="2400" dirty="0" err="1" smtClean="0">
                <a:latin typeface="Constantia (Body)"/>
                <a:cs typeface="Arial"/>
              </a:rPr>
              <a:t>Flipkart</a:t>
            </a:r>
            <a:r>
              <a:rPr lang="en-US" sz="2400" dirty="0" smtClean="0">
                <a:latin typeface="Constantia (Body)"/>
                <a:cs typeface="Arial"/>
              </a:rPr>
              <a:t>, </a:t>
            </a:r>
            <a:r>
              <a:rPr lang="en-US" sz="2400" dirty="0" err="1" smtClean="0">
                <a:latin typeface="Constantia (Body)"/>
                <a:cs typeface="Arial"/>
              </a:rPr>
              <a:t>Snapdeal</a:t>
            </a:r>
            <a:r>
              <a:rPr lang="en-US" sz="2400" dirty="0" smtClean="0">
                <a:latin typeface="Constantia (Body)"/>
                <a:cs typeface="Arial"/>
              </a:rPr>
              <a:t>, </a:t>
            </a:r>
            <a:r>
              <a:rPr lang="en-US" sz="2400" dirty="0" err="1" smtClean="0">
                <a:latin typeface="Constantia (Body)"/>
                <a:cs typeface="Arial"/>
              </a:rPr>
              <a:t>Myntra</a:t>
            </a:r>
            <a:r>
              <a:rPr lang="en-US" sz="2400" dirty="0" smtClean="0">
                <a:latin typeface="Constantia (Body)"/>
                <a:cs typeface="Arial"/>
              </a:rPr>
              <a:t> and </a:t>
            </a:r>
            <a:r>
              <a:rPr lang="en-US" sz="2400" dirty="0" err="1" smtClean="0">
                <a:latin typeface="Constantia (Body)"/>
                <a:cs typeface="Arial"/>
              </a:rPr>
              <a:t>Paytm</a:t>
            </a:r>
            <a:r>
              <a:rPr lang="en-US" sz="2400" dirty="0" smtClean="0">
                <a:latin typeface="Constantia (Body)"/>
                <a:cs typeface="Arial"/>
              </a:rPr>
              <a:t>.</a:t>
            </a:r>
          </a:p>
          <a:p>
            <a:pPr marL="0" indent="0">
              <a:buNone/>
            </a:pPr>
            <a:r>
              <a:rPr lang="en-US" sz="2400" dirty="0" smtClean="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400" dirty="0" smtClean="0">
                <a:latin typeface="Constantia (Body)"/>
                <a:cs typeface="Arial"/>
              </a:rPr>
              <a:t>Results indicate the e-retail success factors which are very much critical for customer satisfaction and retention.</a:t>
            </a:r>
            <a:endParaRPr lang="en-US" sz="2400" dirty="0" smtClean="0">
              <a:latin typeface="Constantia (Body)"/>
              <a:ea typeface="+mj-lt"/>
              <a:cs typeface="+mj-lt"/>
            </a:endParaRPr>
          </a:p>
          <a:p>
            <a:endParaRPr lang="en-US" dirty="0"/>
          </a:p>
        </p:txBody>
      </p:sp>
      <p:sp>
        <p:nvSpPr>
          <p:cNvPr id="4" name="Rectangle 3"/>
          <p:cNvSpPr/>
          <p:nvPr/>
        </p:nvSpPr>
        <p:spPr>
          <a:xfrm>
            <a:off x="6172200" y="228600"/>
            <a:ext cx="2133600" cy="1569660"/>
          </a:xfrm>
          <a:prstGeom prst="rect">
            <a:avLst/>
          </a:prstGeom>
        </p:spPr>
        <p:txBody>
          <a:bodyPr wrap="square">
            <a:spAutoFit/>
          </a:bodyPr>
          <a:lstStyle/>
          <a:p>
            <a:r>
              <a:rPr lang="en-US" sz="2400" dirty="0" smtClean="0"/>
              <a:t>The top 5 Indian </a:t>
            </a:r>
            <a:endParaRPr lang="en-US" sz="2400" dirty="0" smtClean="0"/>
          </a:p>
          <a:p>
            <a:r>
              <a:rPr lang="en-US" sz="2400" dirty="0" smtClean="0"/>
              <a:t>Online </a:t>
            </a:r>
            <a:r>
              <a:rPr lang="en-US" sz="2400" dirty="0" smtClean="0"/>
              <a:t>Retailers:</a:t>
            </a:r>
            <a:endParaRPr lang="en-IN" sz="2400" dirty="0"/>
          </a:p>
        </p:txBody>
      </p:sp>
      <p:pic>
        <p:nvPicPr>
          <p:cNvPr id="5" name="Picture 4" descr="Logo&#10;&#10;Description automatically generated">
            <a:extLst>
              <a:ext uri="{FF2B5EF4-FFF2-40B4-BE49-F238E27FC236}">
                <a16:creationId xmlns:a16="http://schemas.microsoft.com/office/drawing/2014/main" xmlns="" id="{CA0704B8-A0A2-4A79-9565-1C7498E2A8B6}"/>
              </a:ext>
            </a:extLst>
          </p:cNvPr>
          <p:cNvPicPr>
            <a:picLocks noChangeAspect="1"/>
          </p:cNvPicPr>
          <p:nvPr/>
        </p:nvPicPr>
        <p:blipFill>
          <a:blip r:embed="rId2" cstate="print"/>
          <a:stretch>
            <a:fillRect/>
          </a:stretch>
        </p:blipFill>
        <p:spPr>
          <a:xfrm>
            <a:off x="6172200" y="1905000"/>
            <a:ext cx="1678643" cy="702693"/>
          </a:xfrm>
          <a:prstGeom prst="rect">
            <a:avLst/>
          </a:prstGeom>
        </p:spPr>
      </p:pic>
      <p:pic>
        <p:nvPicPr>
          <p:cNvPr id="6" name="Picture 5">
            <a:extLst>
              <a:ext uri="{FF2B5EF4-FFF2-40B4-BE49-F238E27FC236}">
                <a16:creationId xmlns:a16="http://schemas.microsoft.com/office/drawing/2014/main" xmlns="" id="{A1BFB285-5953-4ED8-92D7-BDCE4EF57859}"/>
              </a:ext>
            </a:extLst>
          </p:cNvPr>
          <p:cNvPicPr>
            <a:picLocks noChangeAspect="1"/>
          </p:cNvPicPr>
          <p:nvPr/>
        </p:nvPicPr>
        <p:blipFill>
          <a:blip r:embed="rId3" cstate="print"/>
          <a:stretch>
            <a:fillRect/>
          </a:stretch>
        </p:blipFill>
        <p:spPr>
          <a:xfrm>
            <a:off x="5867400" y="2667000"/>
            <a:ext cx="2110082" cy="762624"/>
          </a:xfrm>
          <a:prstGeom prst="rect">
            <a:avLst/>
          </a:prstGeom>
        </p:spPr>
      </p:pic>
      <p:pic>
        <p:nvPicPr>
          <p:cNvPr id="7" name="Picture 6">
            <a:extLst>
              <a:ext uri="{FF2B5EF4-FFF2-40B4-BE49-F238E27FC236}">
                <a16:creationId xmlns:a16="http://schemas.microsoft.com/office/drawing/2014/main" xmlns="" id="{83DEA343-3B6B-4461-99ED-9DEB4FDC7D3E}"/>
              </a:ext>
            </a:extLst>
          </p:cNvPr>
          <p:cNvPicPr>
            <a:picLocks noChangeAspect="1"/>
          </p:cNvPicPr>
          <p:nvPr/>
        </p:nvPicPr>
        <p:blipFill>
          <a:blip r:embed="rId4" cstate="print"/>
          <a:stretch>
            <a:fillRect/>
          </a:stretch>
        </p:blipFill>
        <p:spPr>
          <a:xfrm>
            <a:off x="5562600" y="5410200"/>
            <a:ext cx="2590800" cy="651076"/>
          </a:xfrm>
          <a:prstGeom prst="rect">
            <a:avLst/>
          </a:prstGeom>
        </p:spPr>
      </p:pic>
      <p:pic>
        <p:nvPicPr>
          <p:cNvPr id="8" name="Picture 7" descr="Logo&#10;&#10;Description automatically generated">
            <a:extLst>
              <a:ext uri="{FF2B5EF4-FFF2-40B4-BE49-F238E27FC236}">
                <a16:creationId xmlns:a16="http://schemas.microsoft.com/office/drawing/2014/main" xmlns="" id="{20AF891F-A40A-44B9-B157-4F2242B56CA5}"/>
              </a:ext>
            </a:extLst>
          </p:cNvPr>
          <p:cNvPicPr>
            <a:picLocks noChangeAspect="1"/>
          </p:cNvPicPr>
          <p:nvPr/>
        </p:nvPicPr>
        <p:blipFill>
          <a:blip r:embed="rId5" cstate="print"/>
          <a:stretch>
            <a:fillRect/>
          </a:stretch>
        </p:blipFill>
        <p:spPr>
          <a:xfrm>
            <a:off x="6248400" y="4267200"/>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xmlns="" id="{30644B5F-823D-4FCF-8AF4-EFEC0FB9CEF6}"/>
              </a:ext>
            </a:extLst>
          </p:cNvPr>
          <p:cNvPicPr>
            <a:picLocks noChangeAspect="1"/>
          </p:cNvPicPr>
          <p:nvPr/>
        </p:nvPicPr>
        <p:blipFill>
          <a:blip r:embed="rId6" cstate="print"/>
          <a:stretch>
            <a:fillRect/>
          </a:stretch>
        </p:blipFill>
        <p:spPr>
          <a:xfrm>
            <a:off x="6248400" y="3352800"/>
            <a:ext cx="1667436" cy="9310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670560"/>
          </a:xfrm>
        </p:spPr>
        <p:txBody>
          <a:bodyPr/>
          <a:lstStyle/>
          <a:p>
            <a:r>
              <a:rPr lang="en-US" sz="2800" cap="none" dirty="0" smtClean="0">
                <a:solidFill>
                  <a:schemeClr val="accent1">
                    <a:lumMod val="75000"/>
                  </a:schemeClr>
                </a:solidFill>
                <a:latin typeface="Constantia (Body)"/>
                <a:ea typeface="Cambria" panose="02040503050406030204" pitchFamily="18" charset="0"/>
              </a:rPr>
              <a:t>Visualization</a:t>
            </a:r>
            <a:endParaRPr lang="en-US" sz="2800" cap="none" dirty="0">
              <a:solidFill>
                <a:schemeClr val="accent1">
                  <a:lumMod val="75000"/>
                </a:schemeClr>
              </a:solidFill>
              <a:latin typeface="Constantia (Body)"/>
              <a:ea typeface="Cambria" panose="02040503050406030204" pitchFamily="18" charset="0"/>
            </a:endParaRPr>
          </a:p>
        </p:txBody>
      </p:sp>
      <p:sp>
        <p:nvSpPr>
          <p:cNvPr id="3" name="Content Placeholder 2"/>
          <p:cNvSpPr>
            <a:spLocks noGrp="1"/>
          </p:cNvSpPr>
          <p:nvPr>
            <p:ph idx="1"/>
          </p:nvPr>
        </p:nvSpPr>
        <p:spPr>
          <a:xfrm>
            <a:off x="457200" y="1066800"/>
            <a:ext cx="7239000" cy="5388936"/>
          </a:xfrm>
        </p:spPr>
        <p:txBody>
          <a:bodyPr>
            <a:normAutofit fontScale="85000" lnSpcReduction="20000"/>
          </a:bodyPr>
          <a:lstStyle/>
          <a:p>
            <a:pPr>
              <a:buFont typeface="Wingdings" panose="05000000000000000000" pitchFamily="2" charset="2"/>
              <a:buChar char="Ø"/>
            </a:pPr>
            <a:r>
              <a:rPr lang="en-US" dirty="0" smtClean="0"/>
              <a:t>What is Data Visualization? Data visualization is defined as a graphical representation that contains the information and the data.</a:t>
            </a:r>
          </a:p>
          <a:p>
            <a:pPr>
              <a:buFont typeface="Wingdings" panose="05000000000000000000" pitchFamily="2" charset="2"/>
              <a:buChar char="Ø"/>
            </a:pPr>
            <a:r>
              <a:rPr lang="en-US" dirty="0" smtClean="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smtClean="0"/>
              <a:t>Different Types of Analysis for Data Visualization are</a:t>
            </a:r>
            <a:br>
              <a:rPr lang="en-US" dirty="0" smtClean="0"/>
            </a:br>
            <a:r>
              <a:rPr lang="en-US" dirty="0" smtClean="0"/>
              <a:t/>
            </a:r>
            <a:br>
              <a:rPr lang="en-US" dirty="0" smtClean="0"/>
            </a:br>
            <a:r>
              <a:rPr lang="en-US" dirty="0" err="1" smtClean="0"/>
              <a:t>Univariate</a:t>
            </a:r>
            <a:r>
              <a:rPr lang="en-US" dirty="0" smtClean="0"/>
              <a:t> Analysis: In the </a:t>
            </a:r>
            <a:r>
              <a:rPr lang="en-US" dirty="0" err="1" smtClean="0"/>
              <a:t>univariate</a:t>
            </a:r>
            <a:r>
              <a:rPr lang="en-US" dirty="0" smtClean="0"/>
              <a:t> analysis, we will be using a single feature to analyze almost all of its properties.</a:t>
            </a:r>
            <a:br>
              <a:rPr lang="en-US" dirty="0" smtClean="0"/>
            </a:br>
            <a:r>
              <a:rPr lang="en-US" dirty="0" smtClean="0"/>
              <a:t/>
            </a:r>
            <a:br>
              <a:rPr lang="en-US" dirty="0" smtClean="0"/>
            </a:br>
            <a:r>
              <a:rPr lang="en-US" dirty="0" err="1" smtClean="0"/>
              <a:t>Bivariate</a:t>
            </a:r>
            <a:r>
              <a:rPr lang="en-US" dirty="0" smtClean="0"/>
              <a:t> Analysis: When we compare the data between exactly 2 features then it is known as </a:t>
            </a:r>
            <a:r>
              <a:rPr lang="en-US" dirty="0" err="1" smtClean="0"/>
              <a:t>bivariate</a:t>
            </a:r>
            <a:r>
              <a:rPr lang="en-US" dirty="0" smtClean="0"/>
              <a:t> analysis.</a:t>
            </a:r>
            <a:br>
              <a:rPr lang="en-US" dirty="0" smtClean="0"/>
            </a:br>
            <a:r>
              <a:rPr lang="en-US" dirty="0" smtClean="0"/>
              <a:t/>
            </a:r>
            <a:br>
              <a:rPr lang="en-US" dirty="0" smtClean="0"/>
            </a:br>
            <a:r>
              <a:rPr lang="en-US" dirty="0" smtClean="0"/>
              <a:t>Multivariate Analysis: In the multivariate analysis, we will be comparing more than 2 variables.</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3485A4-80CE-4FE0-9EFC-8750D1114D8A}"/>
              </a:ext>
            </a:extLst>
          </p:cNvPr>
          <p:cNvSpPr>
            <a:spLocks noGrp="1"/>
          </p:cNvSpPr>
          <p:nvPr>
            <p:ph type="title"/>
          </p:nvPr>
        </p:nvSpPr>
        <p:spPr>
          <a:xfrm>
            <a:off x="5389098" y="1143000"/>
            <a:ext cx="3429000" cy="762000"/>
          </a:xfrm>
        </p:spPr>
        <p:txBody>
          <a:bodyPr>
            <a:normAutofit fontScale="90000"/>
          </a:bodyPr>
          <a:lstStyle/>
          <a:p>
            <a:r>
              <a:rPr lang="en-US" dirty="0"/>
              <a:t>Univariate Analysis:</a:t>
            </a:r>
            <a:endParaRPr lang="en-IN" dirty="0"/>
          </a:p>
        </p:txBody>
      </p:sp>
      <p:sp>
        <p:nvSpPr>
          <p:cNvPr id="4" name="Text Placeholder 3">
            <a:extLst>
              <a:ext uri="{FF2B5EF4-FFF2-40B4-BE49-F238E27FC236}">
                <a16:creationId xmlns="" xmlns:a16="http://schemas.microsoft.com/office/drawing/2014/main" id="{9BF20371-834E-48B0-90F8-2E1A8FE0E00C}"/>
              </a:ext>
            </a:extLst>
          </p:cNvPr>
          <p:cNvSpPr>
            <a:spLocks noGrp="1"/>
          </p:cNvSpPr>
          <p:nvPr>
            <p:ph type="body" sz="half" idx="2"/>
          </p:nvPr>
        </p:nvSpPr>
        <p:spPr>
          <a:xfrm>
            <a:off x="5257978" y="2362202"/>
            <a:ext cx="3372728" cy="1600199"/>
          </a:xfrm>
        </p:spPr>
        <p:txBody>
          <a:bodyPr>
            <a:normAutofit lnSpcReduction="10000"/>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r>
              <a:rPr lang="en-US" dirty="0" smtClean="0"/>
              <a:t>.`	 </a:t>
            </a:r>
            <a:endParaRPr lang="en-IN" dirty="0"/>
          </a:p>
        </p:txBody>
      </p:sp>
      <p:pic>
        <p:nvPicPr>
          <p:cNvPr id="6" name="Picture Placeholder 5">
            <a:extLst>
              <a:ext uri="{FF2B5EF4-FFF2-40B4-BE49-F238E27FC236}">
                <a16:creationId xmlns="" xmlns:a16="http://schemas.microsoft.com/office/drawing/2014/main" id="{789ADC5D-D2C3-41A0-A263-5BBDAF36F944}"/>
              </a:ext>
            </a:extLst>
          </p:cNvPr>
          <p:cNvPicPr>
            <a:picLocks noGrp="1" noChangeAspect="1"/>
          </p:cNvPicPr>
          <p:nvPr>
            <p:ph type="pic" idx="1"/>
          </p:nvPr>
        </p:nvPicPr>
        <p:blipFill>
          <a:blip r:embed="rId2" cstate="print">
            <a:extLst>
              <a:ext uri="{28A0092B-C50C-407E-A947-70E740481C1C}">
                <a14:useLocalDpi xmlns="" xmlns:a14="http://schemas.microsoft.com/office/drawing/2010/main" val="0"/>
              </a:ext>
            </a:extLst>
          </a:blip>
          <a:srcRect t="17992" b="17992"/>
          <a:stretch>
            <a:fillRect/>
          </a:stretch>
        </p:blipFill>
        <p:spPr>
          <a:xfrm>
            <a:off x="762000" y="1041002"/>
            <a:ext cx="4419600" cy="4140598"/>
          </a:xfrm>
        </p:spPr>
      </p:pic>
    </p:spTree>
    <p:extLst>
      <p:ext uri="{BB962C8B-B14F-4D97-AF65-F5344CB8AC3E}">
        <p14:creationId xmlns="" xmlns:p14="http://schemas.microsoft.com/office/powerpoint/2010/main" val="34834246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ECB0E5-5A24-42AC-80F1-8C561ED0B3F9}"/>
              </a:ext>
            </a:extLst>
          </p:cNvPr>
          <p:cNvSpPr>
            <a:spLocks noGrp="1"/>
          </p:cNvSpPr>
          <p:nvPr>
            <p:ph type="title"/>
          </p:nvPr>
        </p:nvSpPr>
        <p:spPr>
          <a:xfrm>
            <a:off x="5389098" y="1143000"/>
            <a:ext cx="3429000" cy="838200"/>
          </a:xfrm>
        </p:spPr>
        <p:txBody>
          <a:bodyPr>
            <a:normAutofit fontScale="90000"/>
          </a:bodyPr>
          <a:lstStyle/>
          <a:p>
            <a:r>
              <a:rPr lang="en-US" dirty="0"/>
              <a:t>Bivariate Analysis:</a:t>
            </a:r>
            <a:endParaRPr lang="en-IN" dirty="0"/>
          </a:p>
        </p:txBody>
      </p:sp>
      <p:sp>
        <p:nvSpPr>
          <p:cNvPr id="4" name="Text Placeholder 3">
            <a:extLst>
              <a:ext uri="{FF2B5EF4-FFF2-40B4-BE49-F238E27FC236}">
                <a16:creationId xmlns="" xmlns:a16="http://schemas.microsoft.com/office/drawing/2014/main" id="{46961274-F841-4528-96A4-410DD501F9E7}"/>
              </a:ext>
            </a:extLst>
          </p:cNvPr>
          <p:cNvSpPr>
            <a:spLocks noGrp="1"/>
          </p:cNvSpPr>
          <p:nvPr>
            <p:ph type="body" sz="half" idx="2"/>
          </p:nvPr>
        </p:nvSpPr>
        <p:spPr>
          <a:xfrm>
            <a:off x="5372308" y="2133600"/>
            <a:ext cx="3258399" cy="3854388"/>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pic>
        <p:nvPicPr>
          <p:cNvPr id="6" name="Picture Placeholder 5">
            <a:extLst>
              <a:ext uri="{FF2B5EF4-FFF2-40B4-BE49-F238E27FC236}">
                <a16:creationId xmlns="" xmlns:a16="http://schemas.microsoft.com/office/drawing/2014/main" id="{EA586F2F-44AB-4612-A039-24237623B85D}"/>
              </a:ext>
            </a:extLst>
          </p:cNvPr>
          <p:cNvPicPr>
            <a:picLocks noGrp="1" noChangeAspect="1"/>
          </p:cNvPicPr>
          <p:nvPr>
            <p:ph type="pic" idx="1"/>
          </p:nvPr>
        </p:nvPicPr>
        <p:blipFill>
          <a:blip r:embed="rId2" cstate="print">
            <a:extLst>
              <a:ext uri="{28A0092B-C50C-407E-A947-70E740481C1C}">
                <a14:useLocalDpi xmlns="" xmlns:a14="http://schemas.microsoft.com/office/drawing/2010/main" val="0"/>
              </a:ext>
            </a:extLst>
          </a:blip>
          <a:srcRect t="14394" b="14394"/>
          <a:stretch>
            <a:fillRect/>
          </a:stretch>
        </p:blipFill>
        <p:spPr>
          <a:xfrm>
            <a:off x="686307" y="1096469"/>
            <a:ext cx="4617720" cy="3931920"/>
          </a:xfrm>
        </p:spPr>
      </p:pic>
    </p:spTree>
    <p:extLst>
      <p:ext uri="{BB962C8B-B14F-4D97-AF65-F5344CB8AC3E}">
        <p14:creationId xmlns="" xmlns:p14="http://schemas.microsoft.com/office/powerpoint/2010/main" val="41289686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94502E-09A4-4EE7-A300-623CF490C0F9}"/>
              </a:ext>
            </a:extLst>
          </p:cNvPr>
          <p:cNvSpPr>
            <a:spLocks noGrp="1"/>
          </p:cNvSpPr>
          <p:nvPr>
            <p:ph type="title"/>
          </p:nvPr>
        </p:nvSpPr>
        <p:spPr>
          <a:xfrm>
            <a:off x="5389098" y="1143000"/>
            <a:ext cx="3429000" cy="762000"/>
          </a:xfrm>
        </p:spPr>
        <p:txBody>
          <a:bodyPr>
            <a:normAutofit fontScale="90000"/>
          </a:bodyPr>
          <a:lstStyle/>
          <a:p>
            <a:r>
              <a:rPr lang="en-US" dirty="0"/>
              <a:t>Bivariate Analysis:</a:t>
            </a:r>
            <a:endParaRPr lang="en-IN" dirty="0"/>
          </a:p>
        </p:txBody>
      </p:sp>
      <p:sp>
        <p:nvSpPr>
          <p:cNvPr id="4" name="Text Placeholder 3">
            <a:extLst>
              <a:ext uri="{FF2B5EF4-FFF2-40B4-BE49-F238E27FC236}">
                <a16:creationId xmlns="" xmlns:a16="http://schemas.microsoft.com/office/drawing/2014/main" id="{DF649DA7-8D75-4ADF-B484-5F364206BB87}"/>
              </a:ext>
            </a:extLst>
          </p:cNvPr>
          <p:cNvSpPr>
            <a:spLocks noGrp="1"/>
          </p:cNvSpPr>
          <p:nvPr>
            <p:ph type="body" sz="half" idx="2"/>
          </p:nvPr>
        </p:nvSpPr>
        <p:spPr>
          <a:xfrm>
            <a:off x="5486638" y="2209800"/>
            <a:ext cx="2933910" cy="2514601"/>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pic>
        <p:nvPicPr>
          <p:cNvPr id="6" name="Picture Placeholder 5">
            <a:extLst>
              <a:ext uri="{FF2B5EF4-FFF2-40B4-BE49-F238E27FC236}">
                <a16:creationId xmlns="" xmlns:a16="http://schemas.microsoft.com/office/drawing/2014/main" id="{BF35C777-479C-44E2-9C34-441499A59FC3}"/>
              </a:ext>
            </a:extLst>
          </p:cNvPr>
          <p:cNvPicPr>
            <a:picLocks noGrp="1" noChangeAspect="1"/>
          </p:cNvPicPr>
          <p:nvPr>
            <p:ph type="pic" idx="1"/>
          </p:nvPr>
        </p:nvPicPr>
        <p:blipFill>
          <a:blip r:embed="rId2" cstate="print">
            <a:extLst>
              <a:ext uri="{28A0092B-C50C-407E-A947-70E740481C1C}">
                <a14:useLocalDpi xmlns="" xmlns:a14="http://schemas.microsoft.com/office/drawing/2010/main" val="0"/>
              </a:ext>
            </a:extLst>
          </a:blip>
          <a:srcRect t="8183" b="8183"/>
          <a:stretch>
            <a:fillRect/>
          </a:stretch>
        </p:blipFill>
        <p:spPr/>
      </p:pic>
    </p:spTree>
    <p:extLst>
      <p:ext uri="{BB962C8B-B14F-4D97-AF65-F5344CB8AC3E}">
        <p14:creationId xmlns="" xmlns:p14="http://schemas.microsoft.com/office/powerpoint/2010/main" val="31890632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22A688-30D3-4DDB-B80E-F00CA2D66B3D}"/>
              </a:ext>
            </a:extLst>
          </p:cNvPr>
          <p:cNvSpPr>
            <a:spLocks noGrp="1"/>
          </p:cNvSpPr>
          <p:nvPr>
            <p:ph type="title"/>
          </p:nvPr>
        </p:nvSpPr>
        <p:spPr>
          <a:xfrm>
            <a:off x="5389098" y="1143000"/>
            <a:ext cx="3429000" cy="685800"/>
          </a:xfrm>
        </p:spPr>
        <p:txBody>
          <a:bodyPr>
            <a:normAutofit fontScale="90000"/>
          </a:bodyPr>
          <a:lstStyle/>
          <a:p>
            <a:r>
              <a:rPr lang="en-US" dirty="0"/>
              <a:t>Bivariate Analysis:</a:t>
            </a:r>
            <a:endParaRPr lang="en-IN" dirty="0"/>
          </a:p>
        </p:txBody>
      </p:sp>
      <p:sp>
        <p:nvSpPr>
          <p:cNvPr id="4" name="Text Placeholder 3">
            <a:extLst>
              <a:ext uri="{FF2B5EF4-FFF2-40B4-BE49-F238E27FC236}">
                <a16:creationId xmlns="" xmlns:a16="http://schemas.microsoft.com/office/drawing/2014/main" id="{02CBFDFA-5E37-4A81-8A32-3DC66538AB2C}"/>
              </a:ext>
            </a:extLst>
          </p:cNvPr>
          <p:cNvSpPr>
            <a:spLocks noGrp="1"/>
          </p:cNvSpPr>
          <p:nvPr>
            <p:ph type="body" sz="half" idx="2"/>
          </p:nvPr>
        </p:nvSpPr>
        <p:spPr>
          <a:xfrm>
            <a:off x="5543803" y="2667000"/>
            <a:ext cx="2876745" cy="1981200"/>
          </a:xfrm>
        </p:spPr>
        <p:txBody>
          <a:bodyPr>
            <a:normAutofit fontScale="92500"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pic>
        <p:nvPicPr>
          <p:cNvPr id="6" name="Picture Placeholder 5">
            <a:extLst>
              <a:ext uri="{FF2B5EF4-FFF2-40B4-BE49-F238E27FC236}">
                <a16:creationId xmlns="" xmlns:a16="http://schemas.microsoft.com/office/drawing/2014/main" id="{98F9B617-BB8C-48EA-AFDD-3D2F335D9F40}"/>
              </a:ext>
            </a:extLst>
          </p:cNvPr>
          <p:cNvPicPr>
            <a:picLocks noGrp="1" noChangeAspect="1"/>
          </p:cNvPicPr>
          <p:nvPr>
            <p:ph type="pic" idx="1"/>
          </p:nvPr>
        </p:nvPicPr>
        <p:blipFill>
          <a:blip r:embed="rId2" cstate="print">
            <a:extLst>
              <a:ext uri="{28A0092B-C50C-407E-A947-70E740481C1C}">
                <a14:useLocalDpi xmlns="" xmlns:a14="http://schemas.microsoft.com/office/drawing/2010/main" val="0"/>
              </a:ext>
            </a:extLst>
          </a:blip>
          <a:srcRect t="8183" b="8183"/>
          <a:stretch>
            <a:fillRect/>
          </a:stretch>
        </p:blipFill>
        <p:spPr/>
      </p:pic>
    </p:spTree>
    <p:extLst>
      <p:ext uri="{BB962C8B-B14F-4D97-AF65-F5344CB8AC3E}">
        <p14:creationId xmlns="" xmlns:p14="http://schemas.microsoft.com/office/powerpoint/2010/main" val="18966718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10045B-F663-460B-BE92-7CC6F283CD3A}"/>
              </a:ext>
            </a:extLst>
          </p:cNvPr>
          <p:cNvSpPr>
            <a:spLocks noGrp="1"/>
          </p:cNvSpPr>
          <p:nvPr>
            <p:ph type="title"/>
          </p:nvPr>
        </p:nvSpPr>
        <p:spPr>
          <a:xfrm>
            <a:off x="5943600" y="685800"/>
            <a:ext cx="2971800" cy="1066799"/>
          </a:xfrm>
        </p:spPr>
        <p:txBody>
          <a:bodyPr/>
          <a:lstStyle/>
          <a:p>
            <a:r>
              <a:rPr lang="en-US" dirty="0"/>
              <a:t>Multivariate Analysis:</a:t>
            </a:r>
            <a:endParaRPr lang="en-IN" dirty="0"/>
          </a:p>
        </p:txBody>
      </p:sp>
      <p:sp>
        <p:nvSpPr>
          <p:cNvPr id="4" name="Text Placeholder 3">
            <a:extLst>
              <a:ext uri="{FF2B5EF4-FFF2-40B4-BE49-F238E27FC236}">
                <a16:creationId xmlns="" xmlns:a16="http://schemas.microsoft.com/office/drawing/2014/main" id="{53858387-D213-40C3-A9E6-0326D1E9E957}"/>
              </a:ext>
            </a:extLst>
          </p:cNvPr>
          <p:cNvSpPr>
            <a:spLocks noGrp="1"/>
          </p:cNvSpPr>
          <p:nvPr>
            <p:ph type="body" sz="half" idx="2"/>
          </p:nvPr>
        </p:nvSpPr>
        <p:spPr>
          <a:xfrm>
            <a:off x="6229781" y="1851339"/>
            <a:ext cx="2133601" cy="4165600"/>
          </a:xfrm>
        </p:spPr>
        <p:txBody>
          <a:bodyPr>
            <a:normAutofit/>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 xmlns:a16="http://schemas.microsoft.com/office/drawing/2014/main" id="{51A9F3B0-D1CC-4C69-B0AD-F616B3E0CE8A}"/>
              </a:ext>
            </a:extLst>
          </p:cNvPr>
          <p:cNvSpPr>
            <a:spLocks noGrp="1"/>
          </p:cNvSpPr>
          <p:nvPr>
            <p:ph type="pic" idx="1"/>
          </p:nvPr>
        </p:nvSpPr>
        <p:spPr/>
      </p:sp>
      <p:pic>
        <p:nvPicPr>
          <p:cNvPr id="10" name="Picture 9">
            <a:extLst>
              <a:ext uri="{FF2B5EF4-FFF2-40B4-BE49-F238E27FC236}">
                <a16:creationId xmlns="" xmlns:a16="http://schemas.microsoft.com/office/drawing/2014/main" id="{611CF41F-7342-45A9-B244-3E832AFDEC60}"/>
              </a:ext>
            </a:extLst>
          </p:cNvPr>
          <p:cNvPicPr>
            <a:picLocks noChangeAspect="1"/>
          </p:cNvPicPr>
          <p:nvPr/>
        </p:nvPicPr>
        <p:blipFill>
          <a:blip r:embed="rId2" cstate="print"/>
          <a:stretch>
            <a:fillRect/>
          </a:stretch>
        </p:blipFill>
        <p:spPr>
          <a:xfrm>
            <a:off x="685800" y="1066800"/>
            <a:ext cx="5029557" cy="4323721"/>
          </a:xfrm>
          <a:prstGeom prst="rect">
            <a:avLst/>
          </a:prstGeom>
        </p:spPr>
      </p:pic>
    </p:spTree>
    <p:extLst>
      <p:ext uri="{BB962C8B-B14F-4D97-AF65-F5344CB8AC3E}">
        <p14:creationId xmlns="" xmlns:p14="http://schemas.microsoft.com/office/powerpoint/2010/main" val="35971355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D41DF9-D44A-4B15-B8C1-106BC5BA68F2}"/>
              </a:ext>
            </a:extLst>
          </p:cNvPr>
          <p:cNvSpPr>
            <a:spLocks noGrp="1"/>
          </p:cNvSpPr>
          <p:nvPr>
            <p:ph type="title"/>
          </p:nvPr>
        </p:nvSpPr>
        <p:spPr>
          <a:xfrm>
            <a:off x="5867400" y="1143000"/>
            <a:ext cx="3124200" cy="914400"/>
          </a:xfrm>
        </p:spPr>
        <p:txBody>
          <a:bodyPr>
            <a:normAutofit/>
          </a:bodyPr>
          <a:lstStyle/>
          <a:p>
            <a:r>
              <a:rPr lang="en-US" dirty="0"/>
              <a:t>Multivariate Analysis:</a:t>
            </a:r>
            <a:endParaRPr lang="en-IN" dirty="0"/>
          </a:p>
        </p:txBody>
      </p:sp>
      <p:sp>
        <p:nvSpPr>
          <p:cNvPr id="4" name="Text Placeholder 3">
            <a:extLst>
              <a:ext uri="{FF2B5EF4-FFF2-40B4-BE49-F238E27FC236}">
                <a16:creationId xmlns="" xmlns:a16="http://schemas.microsoft.com/office/drawing/2014/main" id="{3C1D7C8B-0AAE-43D7-B320-6DA666D2B8D8}"/>
              </a:ext>
            </a:extLst>
          </p:cNvPr>
          <p:cNvSpPr>
            <a:spLocks noGrp="1"/>
          </p:cNvSpPr>
          <p:nvPr>
            <p:ph type="body" sz="half" idx="2"/>
          </p:nvPr>
        </p:nvSpPr>
        <p:spPr>
          <a:xfrm>
            <a:off x="5867400" y="2209800"/>
            <a:ext cx="3276600" cy="2994074"/>
          </a:xfrm>
        </p:spPr>
        <p:txBody>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 xmlns:a16="http://schemas.microsoft.com/office/drawing/2014/main" id="{1C3AE01E-F538-400A-B2ED-EF8D4102656E}"/>
              </a:ext>
            </a:extLst>
          </p:cNvPr>
          <p:cNvSpPr>
            <a:spLocks noGrp="1"/>
          </p:cNvSpPr>
          <p:nvPr>
            <p:ph type="pic" idx="1"/>
          </p:nvPr>
        </p:nvSpPr>
        <p:spPr/>
      </p:sp>
      <p:pic>
        <p:nvPicPr>
          <p:cNvPr id="14" name="Picture 13">
            <a:extLst>
              <a:ext uri="{FF2B5EF4-FFF2-40B4-BE49-F238E27FC236}">
                <a16:creationId xmlns="" xmlns:a16="http://schemas.microsoft.com/office/drawing/2014/main" id="{7D9B9CEC-6050-4A9B-B32E-AAABF88029A2}"/>
              </a:ext>
            </a:extLst>
          </p:cNvPr>
          <p:cNvPicPr>
            <a:picLocks noChangeAspect="1"/>
          </p:cNvPicPr>
          <p:nvPr/>
        </p:nvPicPr>
        <p:blipFill>
          <a:blip r:embed="rId2" cstate="print"/>
          <a:stretch>
            <a:fillRect/>
          </a:stretch>
        </p:blipFill>
        <p:spPr>
          <a:xfrm>
            <a:off x="685800" y="1066800"/>
            <a:ext cx="5030510" cy="4292599"/>
          </a:xfrm>
          <a:prstGeom prst="rect">
            <a:avLst/>
          </a:prstGeom>
        </p:spPr>
      </p:pic>
    </p:spTree>
    <p:extLst>
      <p:ext uri="{BB962C8B-B14F-4D97-AF65-F5344CB8AC3E}">
        <p14:creationId xmlns="" xmlns:p14="http://schemas.microsoft.com/office/powerpoint/2010/main" val="24907158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50000"/>
                  </a:schemeClr>
                </a:solidFill>
                <a:latin typeface="Constantia (Body)"/>
                <a:ea typeface="Cambria" panose="02040503050406030204" pitchFamily="18" charset="0"/>
              </a:rPr>
              <a:t>Agenda</a:t>
            </a:r>
            <a:r>
              <a:rPr lang="en-US" sz="2800" dirty="0" smtClean="0"/>
              <a:t>:</a:t>
            </a:r>
            <a:endParaRPr lang="en-US" sz="2800" dirty="0"/>
          </a:p>
        </p:txBody>
      </p:sp>
      <p:sp>
        <p:nvSpPr>
          <p:cNvPr id="3" name="Content Placeholder 2"/>
          <p:cNvSpPr>
            <a:spLocks noGrp="1"/>
          </p:cNvSpPr>
          <p:nvPr>
            <p:ph idx="1"/>
          </p:nvPr>
        </p:nvSpPr>
        <p:spPr/>
        <p:txBody>
          <a:bodyPr/>
          <a:lstStyle/>
          <a:p>
            <a:r>
              <a:rPr lang="en-US" dirty="0" smtClean="0"/>
              <a:t>Introduction</a:t>
            </a:r>
          </a:p>
          <a:p>
            <a:r>
              <a:rPr lang="en-US" dirty="0" smtClean="0"/>
              <a:t>Problem Statement</a:t>
            </a:r>
          </a:p>
          <a:p>
            <a:r>
              <a:rPr lang="en-US" dirty="0" smtClean="0"/>
              <a:t>Objective</a:t>
            </a:r>
          </a:p>
          <a:p>
            <a:r>
              <a:rPr lang="en-US" dirty="0" smtClean="0"/>
              <a:t>Exploratory Data Analysis (EDA)</a:t>
            </a:r>
          </a:p>
          <a:p>
            <a:r>
              <a:rPr lang="en-US" dirty="0" smtClean="0"/>
              <a:t>Visualization</a:t>
            </a:r>
          </a:p>
          <a:p>
            <a:r>
              <a:rPr lang="en-US" dirty="0" smtClean="0"/>
              <a:t>Inference</a:t>
            </a:r>
          </a:p>
          <a:p>
            <a:r>
              <a:rPr lang="en-US" dirty="0" smtClean="0"/>
              <a:t>Future Work</a:t>
            </a:r>
          </a:p>
          <a:p>
            <a:endParaRPr lang="en-US" dirty="0"/>
          </a:p>
        </p:txBody>
      </p:sp>
      <p:pic>
        <p:nvPicPr>
          <p:cNvPr id="4" name="Picture 3">
            <a:extLst>
              <a:ext uri="{FF2B5EF4-FFF2-40B4-BE49-F238E27FC236}">
                <a16:creationId xmlns="" xmlns:a16="http://schemas.microsoft.com/office/drawing/2014/main" id="{4F2FB702-974F-40EB-9955-B575E7688DE3}"/>
              </a:ext>
            </a:extLst>
          </p:cNvPr>
          <p:cNvPicPr>
            <a:picLocks noChangeAspect="1"/>
          </p:cNvPicPr>
          <p:nvPr/>
        </p:nvPicPr>
        <p:blipFill>
          <a:blip r:embed="rId2" cstate="print"/>
          <a:stretch>
            <a:fillRect/>
          </a:stretch>
        </p:blipFill>
        <p:spPr>
          <a:xfrm>
            <a:off x="5486400" y="3352800"/>
            <a:ext cx="3429000" cy="32631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5B0C92-CEE9-445B-B7AF-14ABD72899BE}"/>
              </a:ext>
            </a:extLst>
          </p:cNvPr>
          <p:cNvSpPr>
            <a:spLocks noGrp="1"/>
          </p:cNvSpPr>
          <p:nvPr>
            <p:ph type="title"/>
          </p:nvPr>
        </p:nvSpPr>
        <p:spPr>
          <a:xfrm>
            <a:off x="5389098" y="381000"/>
            <a:ext cx="3526302" cy="1371600"/>
          </a:xfrm>
        </p:spPr>
        <p:txBody>
          <a:bodyPr>
            <a:normAutofit/>
          </a:bodyPr>
          <a:lstStyle/>
          <a:p>
            <a:r>
              <a:rPr lang="en-US" dirty="0"/>
              <a:t>Correlation between the columns:</a:t>
            </a:r>
            <a:endParaRPr lang="en-IN" dirty="0"/>
          </a:p>
        </p:txBody>
      </p:sp>
      <p:sp>
        <p:nvSpPr>
          <p:cNvPr id="4" name="Text Placeholder 3">
            <a:extLst>
              <a:ext uri="{FF2B5EF4-FFF2-40B4-BE49-F238E27FC236}">
                <a16:creationId xmlns="" xmlns:a16="http://schemas.microsoft.com/office/drawing/2014/main" id="{DA5B6A15-9464-4683-8657-EAB5A462CF74}"/>
              </a:ext>
            </a:extLst>
          </p:cNvPr>
          <p:cNvSpPr>
            <a:spLocks noGrp="1"/>
          </p:cNvSpPr>
          <p:nvPr>
            <p:ph type="body" sz="half" idx="2"/>
          </p:nvPr>
        </p:nvSpPr>
        <p:spPr>
          <a:xfrm>
            <a:off x="5486400" y="2057400"/>
            <a:ext cx="3087142" cy="3886200"/>
          </a:xfrm>
        </p:spPr>
        <p:txBody>
          <a:bodyPr>
            <a:noAutofit/>
          </a:bodyPr>
          <a:lstStyle/>
          <a:p>
            <a:r>
              <a:rPr lang="en-US" dirty="0"/>
              <a:t>With the help of correlation technique I generated separate bar plots to check the positive and negative correlation details in our dataset.</a:t>
            </a:r>
          </a:p>
          <a:p>
            <a:r>
              <a:rPr lang="en-US" dirty="0"/>
              <a:t>Positive correlation - A correlation of +1 indicates a perfect positive correlation, meaning that both variables move in the same direction together.</a:t>
            </a:r>
          </a:p>
          <a:p>
            <a:r>
              <a:rPr lang="en-US" dirty="0"/>
              <a:t>Negative correlation - A correlation of –1 indicates a perfect negative correlation, meaning that as one variable goes up, the other goes down.</a:t>
            </a:r>
            <a:endParaRPr lang="en-IN" dirty="0"/>
          </a:p>
        </p:txBody>
      </p:sp>
      <p:pic>
        <p:nvPicPr>
          <p:cNvPr id="6" name="Picture Placeholder 5">
            <a:extLst>
              <a:ext uri="{FF2B5EF4-FFF2-40B4-BE49-F238E27FC236}">
                <a16:creationId xmlns="" xmlns:a16="http://schemas.microsoft.com/office/drawing/2014/main" id="{A6AE2E29-75A4-4283-95D1-49CBE4882AB8}"/>
              </a:ext>
            </a:extLst>
          </p:cNvPr>
          <p:cNvPicPr>
            <a:picLocks noGrp="1" noChangeAspect="1"/>
          </p:cNvPicPr>
          <p:nvPr>
            <p:ph type="pic" idx="1"/>
          </p:nvPr>
        </p:nvPicPr>
        <p:blipFill>
          <a:blip r:embed="rId2" cstate="print">
            <a:extLst>
              <a:ext uri="{28A0092B-C50C-407E-A947-70E740481C1C}">
                <a14:useLocalDpi xmlns="" xmlns:a14="http://schemas.microsoft.com/office/drawing/2010/main" val="0"/>
              </a:ext>
            </a:extLst>
          </a:blip>
          <a:srcRect l="13810" r="13810"/>
          <a:stretch>
            <a:fillRect/>
          </a:stretch>
        </p:blipFill>
        <p:spPr/>
      </p:pic>
    </p:spTree>
    <p:extLst>
      <p:ext uri="{BB962C8B-B14F-4D97-AF65-F5344CB8AC3E}">
        <p14:creationId xmlns="" xmlns:p14="http://schemas.microsoft.com/office/powerpoint/2010/main" val="10110731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152400"/>
            <a:ext cx="7239000" cy="457200"/>
          </a:xfrm>
        </p:spPr>
        <p:txBody>
          <a:bodyPr>
            <a:normAutofit/>
          </a:bodyPr>
          <a:lstStyle/>
          <a:p>
            <a:r>
              <a:rPr lang="en-US" sz="2800" cap="none" dirty="0">
                <a:solidFill>
                  <a:schemeClr val="accent1">
                    <a:lumMod val="75000"/>
                  </a:schemeClr>
                </a:solidFill>
                <a:latin typeface="Constantia (Body)"/>
                <a:ea typeface="Cambria" panose="02040503050406030204" pitchFamily="18" charset="0"/>
              </a:rPr>
              <a:t>Inference</a:t>
            </a:r>
          </a:p>
        </p:txBody>
      </p:sp>
      <p:sp>
        <p:nvSpPr>
          <p:cNvPr id="6" name="Content Placeholder 5">
            <a:extLst>
              <a:ext uri="{FF2B5EF4-FFF2-40B4-BE49-F238E27FC236}">
                <a16:creationId xmlns="" xmlns:a16="http://schemas.microsoft.com/office/drawing/2014/main" id="{AE9AD1A2-48D6-4160-8B04-434C24E70AA2}"/>
              </a:ext>
            </a:extLst>
          </p:cNvPr>
          <p:cNvSpPr>
            <a:spLocks noGrp="1"/>
          </p:cNvSpPr>
          <p:nvPr>
            <p:ph idx="1"/>
          </p:nvPr>
        </p:nvSpPr>
        <p:spPr>
          <a:xfrm>
            <a:off x="457200" y="609600"/>
            <a:ext cx="7239000" cy="6019800"/>
          </a:xfrm>
        </p:spPr>
        <p:txBody>
          <a:bodyPr>
            <a:noAutofit/>
          </a:bodyPr>
          <a:lstStyle/>
          <a:p>
            <a:pPr>
              <a:buFont typeface="Wingdings" panose="05000000000000000000" pitchFamily="2" charset="2"/>
              <a:buChar char="q"/>
            </a:pPr>
            <a:r>
              <a:rPr lang="en-US" sz="1800" dirty="0">
                <a:latin typeface="Constantia (Body)"/>
                <a:cs typeface="Arial"/>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latin typeface="Constantia (Body)"/>
                <a:cs typeface="Arial"/>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latin typeface="Constantia (Body)"/>
                <a:cs typeface="Arial"/>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latin typeface="Constantia (Body)"/>
              <a:cs typeface="Arial"/>
            </a:endParaRPr>
          </a:p>
        </p:txBody>
      </p:sp>
    </p:spTree>
    <p:extLst>
      <p:ext uri="{BB962C8B-B14F-4D97-AF65-F5344CB8AC3E}">
        <p14:creationId xmlns="" xmlns:p14="http://schemas.microsoft.com/office/powerpoint/2010/main" val="12043382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 xmlns:a16="http://schemas.microsoft.com/office/drawing/2014/main" id="{09930CF6-587B-41BD-8450-4E5497D36971}"/>
              </a:ext>
            </a:extLst>
          </p:cNvPr>
          <p:cNvSpPr>
            <a:spLocks noGrp="1"/>
          </p:cNvSpPr>
          <p:nvPr>
            <p:ph type="title"/>
          </p:nvPr>
        </p:nvSpPr>
        <p:spPr>
          <a:xfrm>
            <a:off x="457200" y="304800"/>
            <a:ext cx="5897880" cy="1173480"/>
          </a:xfrm>
        </p:spPr>
        <p:txBody>
          <a:bodyPr/>
          <a:lstStyle/>
          <a:p>
            <a:r>
              <a:rPr lang="en-IN" sz="2800" cap="none" dirty="0">
                <a:solidFill>
                  <a:schemeClr val="accent1">
                    <a:lumMod val="75000"/>
                  </a:schemeClr>
                </a:solidFill>
                <a:latin typeface="Constantia (Body)"/>
                <a:ea typeface="Cambria" panose="02040503050406030204" pitchFamily="18" charset="0"/>
              </a:rPr>
              <a:t>1. Amazon.com</a:t>
            </a:r>
          </a:p>
        </p:txBody>
      </p:sp>
      <p:sp>
        <p:nvSpPr>
          <p:cNvPr id="23" name="Text Placeholder 22">
            <a:extLst>
              <a:ext uri="{FF2B5EF4-FFF2-40B4-BE49-F238E27FC236}">
                <a16:creationId xmlns="" xmlns:a16="http://schemas.microsoft.com/office/drawing/2014/main" id="{68EC92B0-A4C4-4B78-BA44-6812F8A8C975}"/>
              </a:ext>
            </a:extLst>
          </p:cNvPr>
          <p:cNvSpPr>
            <a:spLocks noGrp="1"/>
          </p:cNvSpPr>
          <p:nvPr>
            <p:ph type="body" idx="2"/>
          </p:nvPr>
        </p:nvSpPr>
        <p:spPr/>
        <p:txBody>
          <a:bodyPr/>
          <a:lstStyle/>
          <a:p>
            <a:r>
              <a:rPr lang="en-US" dirty="0"/>
              <a:t>Online Store Company:</a:t>
            </a:r>
            <a:endParaRPr lang="en-IN" dirty="0"/>
          </a:p>
        </p:txBody>
      </p:sp>
      <p:sp>
        <p:nvSpPr>
          <p:cNvPr id="22" name="Content Placeholder 21">
            <a:extLst>
              <a:ext uri="{FF2B5EF4-FFF2-40B4-BE49-F238E27FC236}">
                <a16:creationId xmlns="" xmlns:a16="http://schemas.microsoft.com/office/drawing/2014/main" id="{BBC6179C-89A5-433B-883F-C6B1FE8F3855}"/>
              </a:ext>
            </a:extLst>
          </p:cNvPr>
          <p:cNvSpPr>
            <a:spLocks noGrp="1"/>
          </p:cNvSpPr>
          <p:nvPr>
            <p:ph sz="half"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pic>
        <p:nvPicPr>
          <p:cNvPr id="25" name="Picture 24">
            <a:extLst>
              <a:ext uri="{FF2B5EF4-FFF2-40B4-BE49-F238E27FC236}">
                <a16:creationId xmlns="" xmlns:a16="http://schemas.microsoft.com/office/drawing/2014/main" id="{B222A28E-4A68-42D0-97D8-4BBA0DBA0BC4}"/>
              </a:ext>
            </a:extLst>
          </p:cNvPr>
          <p:cNvPicPr>
            <a:picLocks noChangeAspect="1"/>
          </p:cNvPicPr>
          <p:nvPr/>
        </p:nvPicPr>
        <p:blipFill>
          <a:blip r:embed="rId2" cstate="print"/>
          <a:stretch>
            <a:fillRect/>
          </a:stretch>
        </p:blipFill>
        <p:spPr>
          <a:xfrm>
            <a:off x="5562600" y="533400"/>
            <a:ext cx="2400925" cy="1295400"/>
          </a:xfrm>
          <a:prstGeom prst="rect">
            <a:avLst/>
          </a:prstGeom>
        </p:spPr>
      </p:pic>
    </p:spTree>
    <p:extLst>
      <p:ext uri="{BB962C8B-B14F-4D97-AF65-F5344CB8AC3E}">
        <p14:creationId xmlns="" xmlns:p14="http://schemas.microsoft.com/office/powerpoint/2010/main" val="339756632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4A0F52-4B40-499C-8C85-34E9F3B8FFAA}"/>
              </a:ext>
            </a:extLst>
          </p:cNvPr>
          <p:cNvSpPr>
            <a:spLocks noGrp="1"/>
          </p:cNvSpPr>
          <p:nvPr>
            <p:ph type="title"/>
          </p:nvPr>
        </p:nvSpPr>
        <p:spPr/>
        <p:txBody>
          <a:bodyPr/>
          <a:lstStyle/>
          <a:p>
            <a:r>
              <a:rPr lang="en-IN" sz="2800" cap="none" dirty="0">
                <a:solidFill>
                  <a:schemeClr val="accent1">
                    <a:lumMod val="75000"/>
                  </a:schemeClr>
                </a:solidFill>
                <a:latin typeface="Constantia (Body)"/>
                <a:ea typeface="Cambria" panose="02040503050406030204" pitchFamily="18" charset="0"/>
              </a:rPr>
              <a:t>2. Flipkart.com</a:t>
            </a:r>
          </a:p>
        </p:txBody>
      </p:sp>
      <p:sp>
        <p:nvSpPr>
          <p:cNvPr id="4" name="Text Placeholder 3">
            <a:extLst>
              <a:ext uri="{FF2B5EF4-FFF2-40B4-BE49-F238E27FC236}">
                <a16:creationId xmlns="" xmlns:a16="http://schemas.microsoft.com/office/drawing/2014/main" id="{B7540F1F-C302-4F75-A27C-F4DE5EEAEE63}"/>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 xmlns:a16="http://schemas.microsoft.com/office/drawing/2014/main" id="{994F94CD-CAE3-4A4C-94DC-3FA150634393}"/>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pic>
        <p:nvPicPr>
          <p:cNvPr id="6" name="Picture 5">
            <a:extLst>
              <a:ext uri="{FF2B5EF4-FFF2-40B4-BE49-F238E27FC236}">
                <a16:creationId xmlns="" xmlns:a16="http://schemas.microsoft.com/office/drawing/2014/main" id="{E6F98549-DA67-4BFD-BDED-19B5A470A70A}"/>
              </a:ext>
            </a:extLst>
          </p:cNvPr>
          <p:cNvPicPr>
            <a:picLocks noChangeAspect="1"/>
          </p:cNvPicPr>
          <p:nvPr/>
        </p:nvPicPr>
        <p:blipFill>
          <a:blip r:embed="rId2" cstate="print"/>
          <a:stretch>
            <a:fillRect/>
          </a:stretch>
        </p:blipFill>
        <p:spPr>
          <a:xfrm>
            <a:off x="5715000" y="609600"/>
            <a:ext cx="2020668" cy="1299823"/>
          </a:xfrm>
          <a:prstGeom prst="rect">
            <a:avLst/>
          </a:prstGeom>
        </p:spPr>
      </p:pic>
    </p:spTree>
    <p:extLst>
      <p:ext uri="{BB962C8B-B14F-4D97-AF65-F5344CB8AC3E}">
        <p14:creationId xmlns="" xmlns:p14="http://schemas.microsoft.com/office/powerpoint/2010/main" val="509060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E63FB6-C4B8-45DE-805B-D07C4F459899}"/>
              </a:ext>
            </a:extLst>
          </p:cNvPr>
          <p:cNvSpPr>
            <a:spLocks noGrp="1"/>
          </p:cNvSpPr>
          <p:nvPr>
            <p:ph type="title"/>
          </p:nvPr>
        </p:nvSpPr>
        <p:spPr/>
        <p:txBody>
          <a:bodyPr/>
          <a:lstStyle/>
          <a:p>
            <a:r>
              <a:rPr lang="en-IN" sz="2800" cap="none" dirty="0" smtClean="0">
                <a:solidFill>
                  <a:schemeClr val="accent1">
                    <a:lumMod val="75000"/>
                  </a:schemeClr>
                </a:solidFill>
                <a:latin typeface="Constantia (Body)"/>
                <a:ea typeface="Cambria" panose="02040503050406030204" pitchFamily="18" charset="0"/>
              </a:rPr>
              <a:t>3. Myntra.com</a:t>
            </a:r>
            <a:endParaRPr lang="en-IN" sz="2800" cap="none" dirty="0">
              <a:solidFill>
                <a:schemeClr val="accent1">
                  <a:lumMod val="75000"/>
                </a:schemeClr>
              </a:solidFill>
              <a:latin typeface="Constantia (Body)"/>
              <a:ea typeface="Cambria" panose="02040503050406030204" pitchFamily="18" charset="0"/>
            </a:endParaRPr>
          </a:p>
        </p:txBody>
      </p:sp>
      <p:sp>
        <p:nvSpPr>
          <p:cNvPr id="4" name="Text Placeholder 3">
            <a:extLst>
              <a:ext uri="{FF2B5EF4-FFF2-40B4-BE49-F238E27FC236}">
                <a16:creationId xmlns="" xmlns:a16="http://schemas.microsoft.com/office/drawing/2014/main" id="{D92836CF-951D-4952-B67C-0653482E7B1D}"/>
              </a:ext>
            </a:extLst>
          </p:cNvPr>
          <p:cNvSpPr>
            <a:spLocks noGrp="1"/>
          </p:cNvSpPr>
          <p:nvPr>
            <p:ph type="body" idx="2"/>
          </p:nvPr>
        </p:nvSpPr>
        <p:spPr>
          <a:xfrm>
            <a:off x="6096000" y="1830036"/>
            <a:ext cx="2133601" cy="4267201"/>
          </a:xfrm>
        </p:spPr>
        <p:txBody>
          <a:bodyPr/>
          <a:lstStyle/>
          <a:p>
            <a:r>
              <a:rPr lang="en-US" dirty="0"/>
              <a:t>Online Store Company:</a:t>
            </a:r>
            <a:endParaRPr lang="en-IN" dirty="0"/>
          </a:p>
        </p:txBody>
      </p:sp>
      <p:sp>
        <p:nvSpPr>
          <p:cNvPr id="3" name="Content Placeholder 2">
            <a:extLst>
              <a:ext uri="{FF2B5EF4-FFF2-40B4-BE49-F238E27FC236}">
                <a16:creationId xmlns="" xmlns:a16="http://schemas.microsoft.com/office/drawing/2014/main" id="{F70BF002-9ED3-4FED-B593-3A580874BBE2}"/>
              </a:ext>
            </a:extLst>
          </p:cNvPr>
          <p:cNvSpPr>
            <a:spLocks noGrp="1"/>
          </p:cNvSpPr>
          <p:nvPr>
            <p:ph sz="half" idx="1"/>
          </p:nvPr>
        </p:nvSpPr>
        <p:spPr>
          <a:xfrm>
            <a:off x="533400" y="2057400"/>
            <a:ext cx="7239000" cy="4371752"/>
          </a:xfrm>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pic>
        <p:nvPicPr>
          <p:cNvPr id="6" name="Picture 5">
            <a:extLst>
              <a:ext uri="{FF2B5EF4-FFF2-40B4-BE49-F238E27FC236}">
                <a16:creationId xmlns="" xmlns:a16="http://schemas.microsoft.com/office/drawing/2014/main" id="{258A7CCD-6DA6-42E8-B8A5-4BD399EB6F99}"/>
              </a:ext>
            </a:extLst>
          </p:cNvPr>
          <p:cNvPicPr>
            <a:picLocks noChangeAspect="1"/>
          </p:cNvPicPr>
          <p:nvPr/>
        </p:nvPicPr>
        <p:blipFill>
          <a:blip r:embed="rId2" cstate="print"/>
          <a:stretch>
            <a:fillRect/>
          </a:stretch>
        </p:blipFill>
        <p:spPr>
          <a:xfrm>
            <a:off x="4495800" y="609600"/>
            <a:ext cx="3505200" cy="1600200"/>
          </a:xfrm>
          <a:prstGeom prst="rect">
            <a:avLst/>
          </a:prstGeom>
        </p:spPr>
      </p:pic>
    </p:spTree>
    <p:extLst>
      <p:ext uri="{BB962C8B-B14F-4D97-AF65-F5344CB8AC3E}">
        <p14:creationId xmlns="" xmlns:p14="http://schemas.microsoft.com/office/powerpoint/2010/main" val="42908878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6C8859-43E8-4BFE-98AC-497BD3FA0EBD}"/>
              </a:ext>
            </a:extLst>
          </p:cNvPr>
          <p:cNvSpPr>
            <a:spLocks noGrp="1"/>
          </p:cNvSpPr>
          <p:nvPr>
            <p:ph type="title"/>
          </p:nvPr>
        </p:nvSpPr>
        <p:spPr/>
        <p:txBody>
          <a:bodyPr/>
          <a:lstStyle/>
          <a:p>
            <a:r>
              <a:rPr lang="en-IN" sz="2800" cap="none" dirty="0">
                <a:solidFill>
                  <a:schemeClr val="accent1">
                    <a:lumMod val="75000"/>
                  </a:schemeClr>
                </a:solidFill>
                <a:latin typeface="Constantia (Body)"/>
                <a:ea typeface="Cambria" panose="02040503050406030204" pitchFamily="18" charset="0"/>
              </a:rPr>
              <a:t>4. Paytm.com</a:t>
            </a:r>
          </a:p>
        </p:txBody>
      </p:sp>
      <p:sp>
        <p:nvSpPr>
          <p:cNvPr id="4" name="Text Placeholder 3">
            <a:extLst>
              <a:ext uri="{FF2B5EF4-FFF2-40B4-BE49-F238E27FC236}">
                <a16:creationId xmlns="" xmlns:a16="http://schemas.microsoft.com/office/drawing/2014/main" id="{E8904F91-DC13-4810-8069-C2A4A7668257}"/>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 xmlns:a16="http://schemas.microsoft.com/office/drawing/2014/main" id="{F493C49C-DF62-4A21-9C61-C64725893AE0}"/>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pic>
        <p:nvPicPr>
          <p:cNvPr id="6" name="Picture 5">
            <a:extLst>
              <a:ext uri="{FF2B5EF4-FFF2-40B4-BE49-F238E27FC236}">
                <a16:creationId xmlns="" xmlns:a16="http://schemas.microsoft.com/office/drawing/2014/main" id="{4DFF0B1F-CAD0-439C-8F0F-DDFE7199868A}"/>
              </a:ext>
            </a:extLst>
          </p:cNvPr>
          <p:cNvPicPr>
            <a:picLocks noChangeAspect="1"/>
          </p:cNvPicPr>
          <p:nvPr/>
        </p:nvPicPr>
        <p:blipFill>
          <a:blip r:embed="rId2" cstate="print"/>
          <a:stretch>
            <a:fillRect/>
          </a:stretch>
        </p:blipFill>
        <p:spPr>
          <a:xfrm>
            <a:off x="5410200" y="609600"/>
            <a:ext cx="2004512" cy="1042568"/>
          </a:xfrm>
          <a:prstGeom prst="rect">
            <a:avLst/>
          </a:prstGeom>
        </p:spPr>
      </p:pic>
    </p:spTree>
    <p:extLst>
      <p:ext uri="{BB962C8B-B14F-4D97-AF65-F5344CB8AC3E}">
        <p14:creationId xmlns="" xmlns:p14="http://schemas.microsoft.com/office/powerpoint/2010/main" val="10194855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EDA301-7142-4E2D-9760-0621AD3FBE12}"/>
              </a:ext>
            </a:extLst>
          </p:cNvPr>
          <p:cNvSpPr>
            <a:spLocks noGrp="1"/>
          </p:cNvSpPr>
          <p:nvPr>
            <p:ph type="title"/>
          </p:nvPr>
        </p:nvSpPr>
        <p:spPr/>
        <p:txBody>
          <a:bodyPr/>
          <a:lstStyle/>
          <a:p>
            <a:r>
              <a:rPr lang="en-IN" sz="2800" cap="none" dirty="0">
                <a:solidFill>
                  <a:schemeClr val="accent1">
                    <a:lumMod val="75000"/>
                  </a:schemeClr>
                </a:solidFill>
                <a:latin typeface="Constantia (Body)"/>
                <a:ea typeface="Cambria" panose="02040503050406030204" pitchFamily="18" charset="0"/>
              </a:rPr>
              <a:t>5. Snapdeal.com</a:t>
            </a:r>
          </a:p>
        </p:txBody>
      </p:sp>
      <p:sp>
        <p:nvSpPr>
          <p:cNvPr id="4" name="Text Placeholder 3">
            <a:extLst>
              <a:ext uri="{FF2B5EF4-FFF2-40B4-BE49-F238E27FC236}">
                <a16:creationId xmlns="" xmlns:a16="http://schemas.microsoft.com/office/drawing/2014/main" id="{24A2F532-C14E-4AA4-BB1F-538FFB5DF951}"/>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 xmlns:a16="http://schemas.microsoft.com/office/drawing/2014/main" id="{8CE6A7EA-32DB-4EF2-A841-57C5F3D0CA3F}"/>
              </a:ext>
            </a:extLst>
          </p:cNvPr>
          <p:cNvSpPr>
            <a:spLocks noGrp="1"/>
          </p:cNvSpPr>
          <p:nvPr>
            <p:ph sz="half"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pic>
        <p:nvPicPr>
          <p:cNvPr id="6" name="Picture 5">
            <a:extLst>
              <a:ext uri="{FF2B5EF4-FFF2-40B4-BE49-F238E27FC236}">
                <a16:creationId xmlns="" xmlns:a16="http://schemas.microsoft.com/office/drawing/2014/main" id="{A2DB3459-6753-4364-B605-B2B311E41B45}"/>
              </a:ext>
            </a:extLst>
          </p:cNvPr>
          <p:cNvPicPr>
            <a:picLocks noChangeAspect="1"/>
          </p:cNvPicPr>
          <p:nvPr/>
        </p:nvPicPr>
        <p:blipFill>
          <a:blip r:embed="rId2" cstate="print"/>
          <a:stretch>
            <a:fillRect/>
          </a:stretch>
        </p:blipFill>
        <p:spPr>
          <a:xfrm>
            <a:off x="5715000" y="990600"/>
            <a:ext cx="2000771" cy="651076"/>
          </a:xfrm>
          <a:prstGeom prst="rect">
            <a:avLst/>
          </a:prstGeom>
        </p:spPr>
      </p:pic>
    </p:spTree>
    <p:extLst>
      <p:ext uri="{BB962C8B-B14F-4D97-AF65-F5344CB8AC3E}">
        <p14:creationId xmlns="" xmlns:p14="http://schemas.microsoft.com/office/powerpoint/2010/main" val="10700006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2800" cap="none" dirty="0">
                <a:solidFill>
                  <a:schemeClr val="accent1">
                    <a:lumMod val="75000"/>
                  </a:schemeClr>
                </a:solidFill>
                <a:latin typeface="Constantia (Body)"/>
                <a:ea typeface="Cambria" panose="02040503050406030204" pitchFamily="18" charset="0"/>
              </a:rPr>
              <a:t>Future</a:t>
            </a:r>
            <a:r>
              <a:rPr lang="en-US" dirty="0"/>
              <a:t> </a:t>
            </a:r>
            <a:r>
              <a:rPr lang="en-US" sz="2800" cap="none" dirty="0">
                <a:solidFill>
                  <a:schemeClr val="accent1">
                    <a:lumMod val="75000"/>
                  </a:schemeClr>
                </a:solidFill>
                <a:latin typeface="Constantia (Body)"/>
                <a:ea typeface="Cambria" panose="02040503050406030204" pitchFamily="18" charset="0"/>
              </a:rPr>
              <a:t>Work</a:t>
            </a:r>
          </a:p>
        </p:txBody>
      </p:sp>
      <p:sp>
        <p:nvSpPr>
          <p:cNvPr id="6" name="Content Placeholder 5">
            <a:extLst>
              <a:ext uri="{FF2B5EF4-FFF2-40B4-BE49-F238E27FC236}">
                <a16:creationId xmlns="" xmlns:a16="http://schemas.microsoft.com/office/drawing/2014/main" id="{AE9AD1A2-48D6-4160-8B04-434C24E70AA2}"/>
              </a:ext>
            </a:extLst>
          </p:cNvPr>
          <p:cNvSpPr>
            <a:spLocks noGrp="1"/>
          </p:cNvSpPr>
          <p:nvPr>
            <p:ph idx="1"/>
          </p:nvPr>
        </p:nvSpPr>
        <p:spPr>
          <a:xfrm>
            <a:off x="914400" y="1981200"/>
            <a:ext cx="7315200" cy="4267200"/>
          </a:xfrm>
        </p:spPr>
        <p:txBody>
          <a:bodyPr>
            <a:normAutofit fontScale="85000" lnSpcReduction="2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 xmlns:p14="http://schemas.microsoft.com/office/powerpoint/2010/main" val="14509574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87BB6FC7-0A25-4F51-92A3-993099200D6C}"/>
              </a:ext>
            </a:extLst>
          </p:cNvPr>
          <p:cNvPicPr>
            <a:picLocks noChangeAspect="1"/>
          </p:cNvPicPr>
          <p:nvPr/>
        </p:nvPicPr>
        <p:blipFill>
          <a:blip r:embed="rId2" cstate="print"/>
          <a:stretch>
            <a:fillRect/>
          </a:stretch>
        </p:blipFill>
        <p:spPr>
          <a:xfrm>
            <a:off x="227469" y="304800"/>
            <a:ext cx="8689063" cy="6248400"/>
          </a:xfrm>
          <a:prstGeom prst="rect">
            <a:avLst/>
          </a:prstGeom>
        </p:spPr>
      </p:pic>
    </p:spTree>
    <p:extLst>
      <p:ext uri="{BB962C8B-B14F-4D97-AF65-F5344CB8AC3E}">
        <p14:creationId xmlns="" xmlns:p14="http://schemas.microsoft.com/office/powerpoint/2010/main" val="235894808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50000"/>
                  </a:schemeClr>
                </a:solidFill>
                <a:latin typeface="Constantia (Body)"/>
                <a:ea typeface="Cambria" panose="02040503050406030204" pitchFamily="18" charset="0"/>
              </a:rPr>
              <a:t>Introduction</a:t>
            </a:r>
          </a:p>
        </p:txBody>
      </p:sp>
      <p:sp>
        <p:nvSpPr>
          <p:cNvPr id="3" name="Content Placeholder 2"/>
          <p:cNvSpPr>
            <a:spLocks noGrp="1"/>
          </p:cNvSpPr>
          <p:nvPr>
            <p:ph idx="1"/>
          </p:nvPr>
        </p:nvSpPr>
        <p:spPr/>
        <p:txBody>
          <a:bodyPr>
            <a:normAutofit lnSpcReduction="10000"/>
          </a:bodyPr>
          <a:lstStyle/>
          <a:p>
            <a:r>
              <a:rPr lang="en-US" dirty="0" smtClean="0"/>
              <a:t>What is Customer Retention and do we really need it?</a:t>
            </a:r>
          </a:p>
          <a:p>
            <a:pPr marL="0" indent="0">
              <a:buNone/>
            </a:pPr>
            <a:endParaRPr lang="en-US" dirty="0" smtClean="0"/>
          </a:p>
          <a:p>
            <a:pPr marL="301752" lvl="1" indent="0">
              <a:buNone/>
            </a:pPr>
            <a:r>
              <a:rPr lang="en-US" dirty="0" smtClean="0"/>
              <a:t>“Customer retention refers to company’s ability to turn customers into repeat buyers and prevent them from switching to a competitor”</a:t>
            </a:r>
          </a:p>
          <a:p>
            <a:pPr marL="301752" lvl="1" indent="0">
              <a:buNone/>
            </a:pPr>
            <a:r>
              <a:rPr lang="en-US" dirty="0" smtClean="0"/>
              <a:t>In other words customer retention means – </a:t>
            </a:r>
            <a:r>
              <a:rPr lang="en-US" b="1" dirty="0" smtClean="0"/>
              <a:t>“To maintain the existing customers”</a:t>
            </a:r>
          </a:p>
          <a:p>
            <a:pPr marL="0" indent="0">
              <a:buNone/>
            </a:pPr>
            <a:endParaRPr lang="en-US" dirty="0" smtClean="0"/>
          </a:p>
          <a:p>
            <a:r>
              <a:rPr lang="en-US" dirty="0" smtClean="0"/>
              <a:t>This happens only if there exists a positive relation between the company and the customer.</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001000" cy="1295400"/>
          </a:xfrm>
        </p:spPr>
        <p:txBody>
          <a:bodyPr>
            <a:normAutofit/>
          </a:bodyPr>
          <a:lstStyle/>
          <a:p>
            <a:r>
              <a:rPr lang="en-US" sz="2800" b="1" dirty="0" smtClean="0">
                <a:solidFill>
                  <a:schemeClr val="bg2">
                    <a:lumMod val="50000"/>
                  </a:schemeClr>
                </a:solidFill>
                <a:latin typeface="Constantia (Body)"/>
                <a:ea typeface="Cambria" panose="02040503050406030204" pitchFamily="18" charset="0"/>
              </a:rPr>
              <a:t>What are the benefits of Customer Retention ? </a:t>
            </a:r>
            <a:r>
              <a:rPr lang="en-US" sz="2400" b="1" dirty="0" smtClean="0">
                <a:latin typeface="Constantia (Body)"/>
                <a:ea typeface="Cambria" panose="02040503050406030204" pitchFamily="18" charset="0"/>
              </a:rPr>
              <a:t/>
            </a:r>
            <a:br>
              <a:rPr lang="en-US" sz="2400" b="1" dirty="0" smtClean="0">
                <a:latin typeface="Constantia (Body)"/>
                <a:ea typeface="Cambria" panose="02040503050406030204" pitchFamily="18" charset="0"/>
              </a:rPr>
            </a:br>
            <a:endParaRPr lang="en-US" sz="2400" b="1" dirty="0"/>
          </a:p>
        </p:txBody>
      </p:sp>
      <p:sp>
        <p:nvSpPr>
          <p:cNvPr id="3" name="Content Placeholder 2"/>
          <p:cNvSpPr>
            <a:spLocks noGrp="1"/>
          </p:cNvSpPr>
          <p:nvPr>
            <p:ph idx="1"/>
          </p:nvPr>
        </p:nvSpPr>
        <p:spPr>
          <a:xfrm>
            <a:off x="457200" y="1676400"/>
            <a:ext cx="7239000" cy="4038600"/>
          </a:xfrm>
        </p:spPr>
        <p:txBody>
          <a:bodyPr>
            <a:normAutofit/>
          </a:bodyPr>
          <a:lstStyle/>
          <a:p>
            <a:pPr marL="800100" lvl="1" indent="-342900">
              <a:buFont typeface="Wingdings" panose="05000000000000000000" pitchFamily="2" charset="2"/>
              <a:buChar char="ü"/>
            </a:pPr>
            <a:endParaRPr lang="en-US" sz="2000" dirty="0" smtClean="0">
              <a:latin typeface="Constantia (Body)"/>
              <a:ea typeface="Cambria" panose="02040503050406030204" pitchFamily="18" charset="0"/>
            </a:endParaRP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Retained </a:t>
            </a:r>
            <a:r>
              <a:rPr lang="en-US" sz="2000" dirty="0" smtClean="0">
                <a:latin typeface="Constantia (Body)"/>
                <a:ea typeface="Cambria" panose="02040503050406030204" pitchFamily="18" charset="0"/>
              </a:rPr>
              <a:t>customers tend to buy other services from same company.</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It’s more expensive to acquire a new customer than to retain an old one.</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20040"/>
            <a:ext cx="7772400" cy="1356360"/>
          </a:xfrm>
        </p:spPr>
        <p:txBody>
          <a:bodyPr>
            <a:normAutofit/>
          </a:bodyPr>
          <a:lstStyle/>
          <a:p>
            <a:r>
              <a:rPr lang="en-US" sz="2800" cap="none" dirty="0" smtClean="0">
                <a:solidFill>
                  <a:schemeClr val="accent1">
                    <a:lumMod val="75000"/>
                  </a:schemeClr>
                </a:solidFill>
                <a:latin typeface="Constantia (Body)"/>
                <a:ea typeface="Cambria" panose="02040503050406030204" pitchFamily="18" charset="0"/>
              </a:rPr>
              <a:t>Tips for Succeeding at Customer Retention</a:t>
            </a:r>
            <a:r>
              <a:rPr lang="en-US" sz="4000" cap="none" dirty="0" smtClean="0">
                <a:latin typeface="Constantia (Body)"/>
                <a:ea typeface="Cambria" panose="02040503050406030204" pitchFamily="18" charset="0"/>
              </a:rPr>
              <a:t/>
            </a:r>
            <a:br>
              <a:rPr lang="en-US" sz="4000" cap="none" dirty="0" smtClean="0">
                <a:latin typeface="Constantia (Body)"/>
                <a:ea typeface="Cambria" panose="02040503050406030204" pitchFamily="18" charset="0"/>
              </a:rPr>
            </a:br>
            <a:endParaRPr lang="en-US" dirty="0"/>
          </a:p>
        </p:txBody>
      </p:sp>
      <p:sp>
        <p:nvSpPr>
          <p:cNvPr id="3" name="Content Placeholder 2"/>
          <p:cNvSpPr>
            <a:spLocks noGrp="1"/>
          </p:cNvSpPr>
          <p:nvPr>
            <p:ph idx="1"/>
          </p:nvPr>
        </p:nvSpPr>
        <p:spPr/>
        <p:txBody>
          <a:bodyPr/>
          <a:lstStyle/>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Keep asking, listening analyzing and improving</a:t>
            </a:r>
            <a:endParaRPr lang="en-IN" sz="2000" dirty="0" smtClean="0">
              <a:latin typeface="Constantia (Body)"/>
              <a:ea typeface="Cambria" panose="02040503050406030204" pitchFamily="18" charset="0"/>
            </a:endParaRPr>
          </a:p>
          <a:p>
            <a:endParaRPr lang="en-US" dirty="0"/>
          </a:p>
        </p:txBody>
      </p:sp>
    </p:spTree>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38200"/>
            <a:ext cx="7239000" cy="685800"/>
          </a:xfrm>
        </p:spPr>
        <p:txBody>
          <a:bodyPr>
            <a:normAutofit fontScale="90000"/>
          </a:bodyPr>
          <a:lstStyle/>
          <a:p>
            <a:r>
              <a:rPr lang="en-US" sz="3100" cap="none" dirty="0" smtClean="0">
                <a:solidFill>
                  <a:schemeClr val="accent1">
                    <a:lumMod val="75000"/>
                  </a:schemeClr>
                </a:solidFill>
                <a:latin typeface="Constantia (Body)"/>
                <a:ea typeface="Cambria" panose="02040503050406030204" pitchFamily="18" charset="0"/>
              </a:rPr>
              <a:t>Motivation</a:t>
            </a:r>
            <a:r>
              <a:rPr lang="en-US" sz="4000" cap="none" dirty="0" smtClean="0">
                <a:latin typeface="Constantia (Body)"/>
                <a:ea typeface="Cambria" panose="02040503050406030204" pitchFamily="18" charset="0"/>
              </a:rPr>
              <a:t> </a:t>
            </a:r>
            <a:r>
              <a:rPr lang="en-US" sz="3100" cap="none" dirty="0" smtClean="0">
                <a:solidFill>
                  <a:schemeClr val="accent1">
                    <a:lumMod val="75000"/>
                  </a:schemeClr>
                </a:solidFill>
                <a:latin typeface="Constantia (Body)"/>
                <a:ea typeface="Cambria" panose="02040503050406030204" pitchFamily="18" charset="0"/>
              </a:rPr>
              <a:t>for</a:t>
            </a:r>
            <a:r>
              <a:rPr lang="en-US" sz="4000" cap="none" dirty="0" smtClean="0">
                <a:latin typeface="Constantia (Body)"/>
                <a:ea typeface="Cambria" panose="02040503050406030204" pitchFamily="18" charset="0"/>
              </a:rPr>
              <a:t> </a:t>
            </a:r>
            <a:r>
              <a:rPr lang="en-US" sz="3100" cap="none" dirty="0" smtClean="0">
                <a:solidFill>
                  <a:schemeClr val="accent1">
                    <a:lumMod val="75000"/>
                  </a:schemeClr>
                </a:solidFill>
                <a:latin typeface="Constantia (Body)"/>
                <a:ea typeface="Cambria" panose="02040503050406030204" pitchFamily="18" charset="0"/>
              </a:rPr>
              <a:t>the</a:t>
            </a:r>
            <a:r>
              <a:rPr lang="en-US" sz="4000" cap="none" dirty="0" smtClean="0">
                <a:latin typeface="Constantia (Body)"/>
                <a:ea typeface="Cambria" panose="02040503050406030204" pitchFamily="18" charset="0"/>
              </a:rPr>
              <a:t> </a:t>
            </a:r>
            <a:r>
              <a:rPr lang="en-US" sz="3100" cap="none" dirty="0" smtClean="0">
                <a:solidFill>
                  <a:schemeClr val="accent1">
                    <a:lumMod val="75000"/>
                  </a:schemeClr>
                </a:solidFill>
                <a:latin typeface="Constantia (Body)"/>
                <a:ea typeface="Cambria" panose="02040503050406030204" pitchFamily="18" charset="0"/>
              </a:rPr>
              <a:t>Problem</a:t>
            </a:r>
            <a:r>
              <a:rPr lang="en-US" sz="4000" cap="none" dirty="0" smtClean="0">
                <a:latin typeface="Constantia (Body)"/>
                <a:ea typeface="Cambria" panose="02040503050406030204" pitchFamily="18" charset="0"/>
              </a:rPr>
              <a:t> </a:t>
            </a:r>
            <a:r>
              <a:rPr lang="en-US" sz="3100" cap="none" dirty="0" smtClean="0">
                <a:solidFill>
                  <a:schemeClr val="accent1">
                    <a:lumMod val="75000"/>
                  </a:schemeClr>
                </a:solidFill>
                <a:latin typeface="Constantia (Body)"/>
                <a:ea typeface="Cambria" panose="02040503050406030204" pitchFamily="18" charset="0"/>
              </a:rPr>
              <a:t>Undertaken</a:t>
            </a:r>
            <a:r>
              <a:rPr lang="en-US" sz="4000" cap="none" dirty="0" smtClean="0">
                <a:latin typeface="Constantia (Body)"/>
                <a:ea typeface="Cambria" panose="02040503050406030204" pitchFamily="18" charset="0"/>
              </a:rPr>
              <a:t/>
            </a:r>
            <a:br>
              <a:rPr lang="en-US" sz="4000" cap="none" dirty="0" smtClean="0">
                <a:latin typeface="Constantia (Body)"/>
                <a:ea typeface="Cambria" panose="02040503050406030204" pitchFamily="18" charset="0"/>
              </a:rPr>
            </a:br>
            <a:endParaRPr lang="en-US" dirty="0"/>
          </a:p>
        </p:txBody>
      </p:sp>
      <p:sp>
        <p:nvSpPr>
          <p:cNvPr id="3" name="Content Placeholder 2"/>
          <p:cNvSpPr>
            <a:spLocks noGrp="1"/>
          </p:cNvSpPr>
          <p:nvPr>
            <p:ph idx="1"/>
          </p:nvPr>
        </p:nvSpPr>
        <p:spPr/>
        <p:txBody>
          <a:bodyPr/>
          <a:lstStyle/>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Furthermore in the emerging world of Customer Success, retention is a major objective.</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smtClean="0">
                <a:solidFill>
                  <a:schemeClr val="accent1">
                    <a:lumMod val="75000"/>
                  </a:schemeClr>
                </a:solidFill>
                <a:latin typeface="Constantia (Body)"/>
                <a:ea typeface="Cambria" panose="02040503050406030204" pitchFamily="18" charset="0"/>
              </a:rPr>
              <a:t>Problem</a:t>
            </a:r>
            <a:r>
              <a:rPr lang="en-US" dirty="0" smtClean="0"/>
              <a:t> </a:t>
            </a:r>
            <a:r>
              <a:rPr lang="en-US" sz="2800" cap="none" dirty="0" smtClean="0">
                <a:solidFill>
                  <a:schemeClr val="accent1">
                    <a:lumMod val="75000"/>
                  </a:schemeClr>
                </a:solidFill>
                <a:latin typeface="Constantia (Body)"/>
                <a:ea typeface="Cambria" panose="02040503050406030204" pitchFamily="18" charset="0"/>
              </a:rPr>
              <a:t>Statement</a:t>
            </a:r>
          </a:p>
        </p:txBody>
      </p:sp>
      <p:sp>
        <p:nvSpPr>
          <p:cNvPr id="3" name="Content Placeholder 2"/>
          <p:cNvSpPr>
            <a:spLocks noGrp="1"/>
          </p:cNvSpPr>
          <p:nvPr>
            <p:ph idx="1"/>
          </p:nvPr>
        </p:nvSpPr>
        <p:spPr/>
        <p:txBody>
          <a:bodyPr>
            <a:normAutofit fontScale="62500" lnSpcReduction="20000"/>
          </a:bodyPr>
          <a:lstStyle/>
          <a:p>
            <a:pPr>
              <a:buFont typeface="Wingdings" panose="05000000000000000000" pitchFamily="2" charset="2"/>
              <a:buChar char="Ø"/>
            </a:pPr>
            <a:r>
              <a:rPr lang="en-US" sz="2800" dirty="0" smtClean="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800" dirty="0" smtClean="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800" dirty="0" smtClean="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800" dirty="0" smtClean="0"/>
              <a:t>The research furthermore investigated the factors that influence the online customers repeat purchase intention.</a:t>
            </a:r>
          </a:p>
          <a:p>
            <a:pPr>
              <a:buFont typeface="Wingdings" panose="05000000000000000000" pitchFamily="2" charset="2"/>
              <a:buChar char="Ø"/>
            </a:pPr>
            <a:r>
              <a:rPr lang="en-US" sz="2800" dirty="0" smtClean="0"/>
              <a:t>The combination of both utilitarian value and hedonistic values are needed to affect the repeat purchase intention (loyalty) positively.</a:t>
            </a:r>
          </a:p>
          <a:p>
            <a:pPr>
              <a:buFont typeface="Wingdings" panose="05000000000000000000" pitchFamily="2" charset="2"/>
              <a:buChar char="Ø"/>
            </a:pPr>
            <a:r>
              <a:rPr lang="en-US" sz="2800" dirty="0" smtClean="0"/>
              <a:t>The data is collected from the Indian online shoppers. Results indicate the e-retail success factors, which are very much critical for customer satisfaction.</a:t>
            </a:r>
          </a:p>
          <a:p>
            <a:endParaRPr lang="en-US" dirty="0"/>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239000" cy="1066800"/>
          </a:xfrm>
        </p:spPr>
        <p:txBody>
          <a:bodyPr>
            <a:normAutofit fontScale="90000"/>
          </a:bodyPr>
          <a:lstStyle/>
          <a:p>
            <a:r>
              <a:rPr lang="en-US" sz="2700" cap="none" dirty="0" smtClean="0">
                <a:solidFill>
                  <a:schemeClr val="accent1">
                    <a:lumMod val="75000"/>
                  </a:schemeClr>
                </a:solidFill>
                <a:latin typeface="Constantia (Body)"/>
                <a:ea typeface="Cambria" panose="02040503050406030204" pitchFamily="18" charset="0"/>
              </a:rPr>
              <a:t>The problem statement can be represented in the form of below use case diagram as well.</a:t>
            </a:r>
            <a:r>
              <a:rPr lang="en-IN" dirty="0" smtClean="0"/>
              <a:t/>
            </a:r>
            <a:br>
              <a:rPr lang="en-IN" dirty="0" smtClean="0"/>
            </a:br>
            <a:endParaRPr lang="en-US" dirty="0"/>
          </a:p>
        </p:txBody>
      </p:sp>
      <p:pic>
        <p:nvPicPr>
          <p:cNvPr id="4" name="Content Placeholder 3">
            <a:extLst>
              <a:ext uri="{FF2B5EF4-FFF2-40B4-BE49-F238E27FC236}">
                <a16:creationId xmlns="" xmlns:a16="http://schemas.microsoft.com/office/drawing/2014/main" id="{2B09F255-D20D-4FD9-9320-913AE984AB40}"/>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533400" y="1371600"/>
            <a:ext cx="7543800" cy="50117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cap="none" dirty="0" smtClean="0">
                <a:solidFill>
                  <a:schemeClr val="accent1">
                    <a:lumMod val="75000"/>
                  </a:schemeClr>
                </a:solidFill>
                <a:latin typeface="Constantia (Body)"/>
                <a:ea typeface="Cambria" panose="02040503050406030204" pitchFamily="18" charset="0"/>
              </a:rPr>
              <a:t>Objective</a:t>
            </a:r>
            <a:endParaRPr lang="en-US" sz="2800" cap="none" dirty="0">
              <a:solidFill>
                <a:schemeClr val="accent1">
                  <a:lumMod val="75000"/>
                </a:schemeClr>
              </a:solidFill>
              <a:latin typeface="Constantia (Body)"/>
              <a:ea typeface="Cambria" panose="02040503050406030204" pitchFamily="18" charset="0"/>
            </a:endParaRPr>
          </a:p>
        </p:txBody>
      </p:sp>
      <p:sp>
        <p:nvSpPr>
          <p:cNvPr id="3" name="Content Placeholder 2"/>
          <p:cNvSpPr>
            <a:spLocks noGrp="1"/>
          </p:cNvSpPr>
          <p:nvPr>
            <p:ph idx="1"/>
          </p:nvPr>
        </p:nvSpPr>
        <p:spPr/>
        <p:txBody>
          <a:bodyPr>
            <a:normAutofit fontScale="92500" lnSpcReduction="10000"/>
          </a:bodyPr>
          <a:lstStyle/>
          <a:p>
            <a:pPr marL="342900" indent="-342900">
              <a:buFont typeface="Wingdings" panose="05000000000000000000" pitchFamily="2" charset="2"/>
              <a:buChar char="Ø"/>
            </a:pPr>
            <a:r>
              <a:rPr lang="en-IN" sz="2800" dirty="0" smtClean="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800" dirty="0" smtClean="0"/>
          </a:p>
          <a:p>
            <a:pPr marL="342900" indent="-342900">
              <a:buFont typeface="Wingdings" panose="05000000000000000000" pitchFamily="2" charset="2"/>
              <a:buChar char="Ø"/>
            </a:pPr>
            <a:r>
              <a:rPr lang="en-IN" sz="2800" dirty="0" smtClean="0"/>
              <a:t>Using the model I was tasked with determining which features were most influential in loss of valuable customer and then making a plan for how the company could use this information to increase customer retention.</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60</TotalTime>
  <Words>1881</Words>
  <Application>Microsoft Office PowerPoint</Application>
  <PresentationFormat>On-screen Show (4:3)</PresentationFormat>
  <Paragraphs>191</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Opulent</vt:lpstr>
      <vt:lpstr>Customer Retention Case Study Presentation</vt:lpstr>
      <vt:lpstr>Agenda:</vt:lpstr>
      <vt:lpstr>Introduction</vt:lpstr>
      <vt:lpstr>What are the benefits of Customer Retention ?  </vt:lpstr>
      <vt:lpstr>Tips for Succeeding at Customer Retention </vt:lpstr>
      <vt:lpstr>Motivation for the Problem Undertaken </vt:lpstr>
      <vt:lpstr>Problem Statement</vt:lpstr>
      <vt:lpstr>The problem statement can be represented in the form of below use case diagram as well. </vt:lpstr>
      <vt:lpstr>Objective</vt:lpstr>
      <vt:lpstr>Exploratory Data Analysis (EDA)</vt:lpstr>
      <vt:lpstr>Slide 11</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Slide 28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User</dc:creator>
  <cp:lastModifiedBy>Corporate Edition</cp:lastModifiedBy>
  <cp:revision>8</cp:revision>
  <dcterms:created xsi:type="dcterms:W3CDTF">2006-08-16T00:00:00Z</dcterms:created>
  <dcterms:modified xsi:type="dcterms:W3CDTF">2022-10-09T13:42:24Z</dcterms:modified>
</cp:coreProperties>
</file>